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5"/>
  </p:notesMasterIdLst>
  <p:sldIdLst>
    <p:sldId id="256" r:id="rId2"/>
    <p:sldId id="273" r:id="rId3"/>
    <p:sldId id="257" r:id="rId4"/>
    <p:sldId id="280" r:id="rId5"/>
    <p:sldId id="267" r:id="rId6"/>
    <p:sldId id="271" r:id="rId7"/>
    <p:sldId id="258" r:id="rId8"/>
    <p:sldId id="259" r:id="rId9"/>
    <p:sldId id="261" r:id="rId10"/>
    <p:sldId id="274" r:id="rId11"/>
    <p:sldId id="263" r:id="rId12"/>
    <p:sldId id="262" r:id="rId13"/>
    <p:sldId id="275" r:id="rId14"/>
    <p:sldId id="278" r:id="rId15"/>
    <p:sldId id="264" r:id="rId16"/>
    <p:sldId id="265" r:id="rId17"/>
    <p:sldId id="269" r:id="rId18"/>
    <p:sldId id="277" r:id="rId19"/>
    <p:sldId id="276" r:id="rId20"/>
    <p:sldId id="272" r:id="rId21"/>
    <p:sldId id="279" r:id="rId22"/>
    <p:sldId id="260"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F1C17-29E3-4FD3-A0FC-F2C1B3598B2C}" type="datetimeFigureOut">
              <a:rPr lang="en-US" smtClean="0"/>
              <a:pPr/>
              <a:t>7/19/2020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F6DE5-7A28-4DBC-937B-33B8C1EEA76A}" type="slidenum">
              <a:rPr lang="en-US" smtClean="0"/>
              <a:pPr/>
              <a:t>‹#›</a:t>
            </a:fld>
            <a:endParaRPr lang="en-US"/>
          </a:p>
        </p:txBody>
      </p:sp>
    </p:spTree>
    <p:extLst>
      <p:ext uri="{BB962C8B-B14F-4D97-AF65-F5344CB8AC3E}">
        <p14:creationId xmlns:p14="http://schemas.microsoft.com/office/powerpoint/2010/main" val="144852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2F6DE5-7A28-4DBC-937B-33B8C1EEA76A}" type="slidenum">
              <a:rPr lang="en-US" smtClean="0"/>
              <a:pPr/>
              <a:t>1</a:t>
            </a:fld>
            <a:endParaRPr lang="en-US"/>
          </a:p>
        </p:txBody>
      </p:sp>
    </p:spTree>
    <p:extLst>
      <p:ext uri="{BB962C8B-B14F-4D97-AF65-F5344CB8AC3E}">
        <p14:creationId xmlns:p14="http://schemas.microsoft.com/office/powerpoint/2010/main" val="151339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C44AFC-4FE6-45AB-A1E9-DA689A47C3C0}" type="datetime1">
              <a:rPr lang="en-US" smtClean="0"/>
              <a:pPr/>
              <a:t>7/19/2020</a:t>
            </a:fld>
            <a:endParaRPr lang="en-US"/>
          </a:p>
        </p:txBody>
      </p:sp>
      <p:sp>
        <p:nvSpPr>
          <p:cNvPr id="5" name="Footer Placeholder 4"/>
          <p:cNvSpPr>
            <a:spLocks noGrp="1"/>
          </p:cNvSpPr>
          <p:nvPr>
            <p:ph type="ftr" sz="quarter" idx="11"/>
          </p:nvPr>
        </p:nvSpPr>
        <p:spPr/>
        <p:txBody>
          <a:bodyPr/>
          <a:lstStyle/>
          <a:p>
            <a:r>
              <a:rPr lang="en-US" smtClean="0"/>
              <a:t>Presented by “Sushant” SEO Consultant iMedia Infotech Pvt. Ltd.</a:t>
            </a:r>
            <a:endParaRPr lang="en-US"/>
          </a:p>
        </p:txBody>
      </p:sp>
      <p:sp>
        <p:nvSpPr>
          <p:cNvPr id="6" name="Slide Number Placeholder 5"/>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4E366-93DB-4473-98C3-08C838A6DD18}" type="datetime1">
              <a:rPr lang="en-US" smtClean="0"/>
              <a:pPr/>
              <a:t>7/19/2020</a:t>
            </a:fld>
            <a:endParaRPr lang="en-US"/>
          </a:p>
        </p:txBody>
      </p:sp>
      <p:sp>
        <p:nvSpPr>
          <p:cNvPr id="5" name="Footer Placeholder 4"/>
          <p:cNvSpPr>
            <a:spLocks noGrp="1"/>
          </p:cNvSpPr>
          <p:nvPr>
            <p:ph type="ftr" sz="quarter" idx="11"/>
          </p:nvPr>
        </p:nvSpPr>
        <p:spPr/>
        <p:txBody>
          <a:bodyPr/>
          <a:lstStyle/>
          <a:p>
            <a:r>
              <a:rPr lang="en-US" smtClean="0"/>
              <a:t>Presented by “Sushant” SEO Consultant iMedia Infotech Pvt. Ltd.</a:t>
            </a:r>
            <a:endParaRPr lang="en-US"/>
          </a:p>
        </p:txBody>
      </p:sp>
      <p:sp>
        <p:nvSpPr>
          <p:cNvPr id="6" name="Slide Number Placeholder 5"/>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75EDC-0533-4BE6-8E9B-4F9DD0124C3C}" type="datetime1">
              <a:rPr lang="en-US" smtClean="0"/>
              <a:pPr/>
              <a:t>7/19/2020</a:t>
            </a:fld>
            <a:endParaRPr lang="en-US"/>
          </a:p>
        </p:txBody>
      </p:sp>
      <p:sp>
        <p:nvSpPr>
          <p:cNvPr id="5" name="Footer Placeholder 4"/>
          <p:cNvSpPr>
            <a:spLocks noGrp="1"/>
          </p:cNvSpPr>
          <p:nvPr>
            <p:ph type="ftr" sz="quarter" idx="11"/>
          </p:nvPr>
        </p:nvSpPr>
        <p:spPr/>
        <p:txBody>
          <a:bodyPr/>
          <a:lstStyle/>
          <a:p>
            <a:r>
              <a:rPr lang="en-US" smtClean="0"/>
              <a:t>Presented by “Sushant” SEO Consultant iMedia Infotech Pvt. Ltd.</a:t>
            </a:r>
            <a:endParaRPr lang="en-US"/>
          </a:p>
        </p:txBody>
      </p:sp>
      <p:sp>
        <p:nvSpPr>
          <p:cNvPr id="6" name="Slide Number Placeholder 5"/>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9DC68-5917-4045-B195-0B6203CBCDF2}" type="datetime1">
              <a:rPr lang="en-US" smtClean="0"/>
              <a:pPr/>
              <a:t>7/19/2020</a:t>
            </a:fld>
            <a:endParaRPr lang="en-US"/>
          </a:p>
        </p:txBody>
      </p:sp>
      <p:sp>
        <p:nvSpPr>
          <p:cNvPr id="5" name="Footer Placeholder 4"/>
          <p:cNvSpPr>
            <a:spLocks noGrp="1"/>
          </p:cNvSpPr>
          <p:nvPr>
            <p:ph type="ftr" sz="quarter" idx="11"/>
          </p:nvPr>
        </p:nvSpPr>
        <p:spPr/>
        <p:txBody>
          <a:bodyPr/>
          <a:lstStyle/>
          <a:p>
            <a:r>
              <a:rPr lang="en-US" smtClean="0"/>
              <a:t>Presented by “Sushant” SEO Consultant iMedia Infotech Pvt. Ltd.</a:t>
            </a:r>
            <a:endParaRPr lang="en-US"/>
          </a:p>
        </p:txBody>
      </p:sp>
      <p:sp>
        <p:nvSpPr>
          <p:cNvPr id="6" name="Slide Number Placeholder 5"/>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EAC26-3D39-45B3-896C-1DEEA0336CDB}" type="datetime1">
              <a:rPr lang="en-US" smtClean="0"/>
              <a:pPr/>
              <a:t>7/19/2020</a:t>
            </a:fld>
            <a:endParaRPr lang="en-US"/>
          </a:p>
        </p:txBody>
      </p:sp>
      <p:sp>
        <p:nvSpPr>
          <p:cNvPr id="5" name="Footer Placeholder 4"/>
          <p:cNvSpPr>
            <a:spLocks noGrp="1"/>
          </p:cNvSpPr>
          <p:nvPr>
            <p:ph type="ftr" sz="quarter" idx="11"/>
          </p:nvPr>
        </p:nvSpPr>
        <p:spPr/>
        <p:txBody>
          <a:bodyPr/>
          <a:lstStyle/>
          <a:p>
            <a:r>
              <a:rPr lang="en-US" smtClean="0"/>
              <a:t>Presented by “Sushant” SEO Consultant iMedia Infotech Pvt. Ltd.</a:t>
            </a:r>
            <a:endParaRPr lang="en-US"/>
          </a:p>
        </p:txBody>
      </p:sp>
      <p:sp>
        <p:nvSpPr>
          <p:cNvPr id="6" name="Slide Number Placeholder 5"/>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AAD35-7122-4E3C-A260-2EDF90E55219}" type="datetime1">
              <a:rPr lang="en-US" smtClean="0"/>
              <a:pPr/>
              <a:t>7/19/2020</a:t>
            </a:fld>
            <a:endParaRPr lang="en-US"/>
          </a:p>
        </p:txBody>
      </p:sp>
      <p:sp>
        <p:nvSpPr>
          <p:cNvPr id="6" name="Footer Placeholder 5"/>
          <p:cNvSpPr>
            <a:spLocks noGrp="1"/>
          </p:cNvSpPr>
          <p:nvPr>
            <p:ph type="ftr" sz="quarter" idx="11"/>
          </p:nvPr>
        </p:nvSpPr>
        <p:spPr/>
        <p:txBody>
          <a:bodyPr/>
          <a:lstStyle/>
          <a:p>
            <a:r>
              <a:rPr lang="en-US" smtClean="0"/>
              <a:t>Presented by “Sushant” SEO Consultant iMedia Infotech Pvt. Ltd.</a:t>
            </a:r>
            <a:endParaRPr lang="en-US"/>
          </a:p>
        </p:txBody>
      </p:sp>
      <p:sp>
        <p:nvSpPr>
          <p:cNvPr id="7" name="Slide Number Placeholder 6"/>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E37E9-0BEE-4D4D-A189-6490AEB552BC}" type="datetime1">
              <a:rPr lang="en-US" smtClean="0"/>
              <a:pPr/>
              <a:t>7/19/2020</a:t>
            </a:fld>
            <a:endParaRPr lang="en-US"/>
          </a:p>
        </p:txBody>
      </p:sp>
      <p:sp>
        <p:nvSpPr>
          <p:cNvPr id="8" name="Footer Placeholder 7"/>
          <p:cNvSpPr>
            <a:spLocks noGrp="1"/>
          </p:cNvSpPr>
          <p:nvPr>
            <p:ph type="ftr" sz="quarter" idx="11"/>
          </p:nvPr>
        </p:nvSpPr>
        <p:spPr/>
        <p:txBody>
          <a:bodyPr/>
          <a:lstStyle/>
          <a:p>
            <a:r>
              <a:rPr lang="en-US" smtClean="0"/>
              <a:t>Presented by “Sushant” SEO Consultant iMedia Infotech Pvt. Ltd.</a:t>
            </a:r>
            <a:endParaRPr lang="en-US"/>
          </a:p>
        </p:txBody>
      </p:sp>
      <p:sp>
        <p:nvSpPr>
          <p:cNvPr id="9" name="Slide Number Placeholder 8"/>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26E811-3F49-47D5-B0CD-318943407644}" type="datetime1">
              <a:rPr lang="en-US" smtClean="0"/>
              <a:pPr/>
              <a:t>7/19/2020</a:t>
            </a:fld>
            <a:endParaRPr lang="en-US"/>
          </a:p>
        </p:txBody>
      </p:sp>
      <p:sp>
        <p:nvSpPr>
          <p:cNvPr id="4" name="Footer Placeholder 3"/>
          <p:cNvSpPr>
            <a:spLocks noGrp="1"/>
          </p:cNvSpPr>
          <p:nvPr>
            <p:ph type="ftr" sz="quarter" idx="11"/>
          </p:nvPr>
        </p:nvSpPr>
        <p:spPr/>
        <p:txBody>
          <a:bodyPr/>
          <a:lstStyle/>
          <a:p>
            <a:r>
              <a:rPr lang="en-US" smtClean="0"/>
              <a:t>Presented by “Sushant” SEO Consultant iMedia Infotech Pvt. Ltd.</a:t>
            </a:r>
            <a:endParaRPr lang="en-US"/>
          </a:p>
        </p:txBody>
      </p:sp>
      <p:sp>
        <p:nvSpPr>
          <p:cNvPr id="5" name="Slide Number Placeholder 4"/>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93A63-909C-40DD-AE4F-91F1F55CB2CE}" type="datetime1">
              <a:rPr lang="en-US" smtClean="0"/>
              <a:pPr/>
              <a:t>7/19/2020</a:t>
            </a:fld>
            <a:endParaRPr lang="en-US"/>
          </a:p>
        </p:txBody>
      </p:sp>
      <p:sp>
        <p:nvSpPr>
          <p:cNvPr id="3" name="Footer Placeholder 2"/>
          <p:cNvSpPr>
            <a:spLocks noGrp="1"/>
          </p:cNvSpPr>
          <p:nvPr>
            <p:ph type="ftr" sz="quarter" idx="11"/>
          </p:nvPr>
        </p:nvSpPr>
        <p:spPr/>
        <p:txBody>
          <a:bodyPr/>
          <a:lstStyle/>
          <a:p>
            <a:r>
              <a:rPr lang="en-US" smtClean="0"/>
              <a:t>Presented by “Sushant” SEO Consultant iMedia Infotech Pvt. Ltd.</a:t>
            </a:r>
            <a:endParaRPr lang="en-US"/>
          </a:p>
        </p:txBody>
      </p:sp>
      <p:sp>
        <p:nvSpPr>
          <p:cNvPr id="4" name="Slide Number Placeholder 3"/>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4D2A6-8E6A-460E-92F3-F672CF370BEC}" type="datetime1">
              <a:rPr lang="en-US" smtClean="0"/>
              <a:pPr/>
              <a:t>7/19/2020</a:t>
            </a:fld>
            <a:endParaRPr lang="en-US"/>
          </a:p>
        </p:txBody>
      </p:sp>
      <p:sp>
        <p:nvSpPr>
          <p:cNvPr id="6" name="Footer Placeholder 5"/>
          <p:cNvSpPr>
            <a:spLocks noGrp="1"/>
          </p:cNvSpPr>
          <p:nvPr>
            <p:ph type="ftr" sz="quarter" idx="11"/>
          </p:nvPr>
        </p:nvSpPr>
        <p:spPr/>
        <p:txBody>
          <a:bodyPr/>
          <a:lstStyle/>
          <a:p>
            <a:r>
              <a:rPr lang="en-US" smtClean="0"/>
              <a:t>Presented by “Sushant” SEO Consultant iMedia Infotech Pvt. Ltd.</a:t>
            </a:r>
            <a:endParaRPr lang="en-US"/>
          </a:p>
        </p:txBody>
      </p:sp>
      <p:sp>
        <p:nvSpPr>
          <p:cNvPr id="7" name="Slide Number Placeholder 6"/>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137BA-95F7-4EB5-A3D6-4787175391A3}" type="datetime1">
              <a:rPr lang="en-US" smtClean="0"/>
              <a:pPr/>
              <a:t>7/19/2020</a:t>
            </a:fld>
            <a:endParaRPr lang="en-US"/>
          </a:p>
        </p:txBody>
      </p:sp>
      <p:sp>
        <p:nvSpPr>
          <p:cNvPr id="6" name="Footer Placeholder 5"/>
          <p:cNvSpPr>
            <a:spLocks noGrp="1"/>
          </p:cNvSpPr>
          <p:nvPr>
            <p:ph type="ftr" sz="quarter" idx="11"/>
          </p:nvPr>
        </p:nvSpPr>
        <p:spPr/>
        <p:txBody>
          <a:bodyPr/>
          <a:lstStyle/>
          <a:p>
            <a:r>
              <a:rPr lang="en-US" smtClean="0"/>
              <a:t>Presented by “Sushant” SEO Consultant iMedia Infotech Pvt. Ltd.</a:t>
            </a:r>
            <a:endParaRPr lang="en-US"/>
          </a:p>
        </p:txBody>
      </p:sp>
      <p:sp>
        <p:nvSpPr>
          <p:cNvPr id="7" name="Slide Number Placeholder 6"/>
          <p:cNvSpPr>
            <a:spLocks noGrp="1"/>
          </p:cNvSpPr>
          <p:nvPr>
            <p:ph type="sldNum" sz="quarter" idx="12"/>
          </p:nvPr>
        </p:nvSpPr>
        <p:spPr/>
        <p:txBody>
          <a:bodyPr/>
          <a:lstStyle/>
          <a:p>
            <a:fld id="{9BB1A910-9D44-4589-8763-95E0C55C07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9E13A-D7B8-4FF7-9658-D6CA3E96CEB2}" type="datetime1">
              <a:rPr lang="en-US" smtClean="0"/>
              <a:pPr/>
              <a:t>7/19/2020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Presented by “Sushant” SEO Consultant iMedia Infotech Pvt. Ltd.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1A910-9D44-4589-8763-95E0C55C07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kickstartwebsite.com/" TargetMode="External"/><Relationship Id="rId5" Type="http://schemas.openxmlformats.org/officeDocument/2006/relationships/hyperlink" Target="http://www.logo-company.in/" TargetMode="External"/><Relationship Id="rId4" Type="http://schemas.openxmlformats.org/officeDocument/2006/relationships/hyperlink" Target="mailto:imediainfotech@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http://www.kickstartwebsite.com/" TargetMode="External"/><Relationship Id="rId5" Type="http://schemas.openxmlformats.org/officeDocument/2006/relationships/hyperlink" Target="http://www.logo-company.in/" TargetMode="External"/><Relationship Id="rId4" Type="http://schemas.openxmlformats.org/officeDocument/2006/relationships/hyperlink" Target="mailto:imediainfotech@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m\Desktop\SEO\seo-sience.jpg"/>
          <p:cNvPicPr>
            <a:picLocks noChangeAspect="1" noChangeArrowheads="1"/>
          </p:cNvPicPr>
          <p:nvPr/>
        </p:nvPicPr>
        <p:blipFill>
          <a:blip r:embed="rId3"/>
          <a:srcRect t="16667" b="17857"/>
          <a:stretch>
            <a:fillRect/>
          </a:stretch>
        </p:blipFill>
        <p:spPr bwMode="auto">
          <a:xfrm>
            <a:off x="533400" y="685800"/>
            <a:ext cx="8001000" cy="4191000"/>
          </a:xfrm>
          <a:prstGeom prst="rect">
            <a:avLst/>
          </a:prstGeom>
          <a:noFill/>
        </p:spPr>
      </p:pic>
      <p:sp>
        <p:nvSpPr>
          <p:cNvPr id="5" name="Slide Number Placeholder 4"/>
          <p:cNvSpPr>
            <a:spLocks noGrp="1"/>
          </p:cNvSpPr>
          <p:nvPr>
            <p:ph type="sldNum" sz="quarter" idx="12"/>
          </p:nvPr>
        </p:nvSpPr>
        <p:spPr/>
        <p:txBody>
          <a:bodyPr/>
          <a:lstStyle/>
          <a:p>
            <a:fld id="{9BB1A910-9D44-4589-8763-95E0C55C07D7}" type="slidenum">
              <a:rPr lang="en-US" smtClean="0"/>
              <a:pPr/>
              <a:t>1</a:t>
            </a:fld>
            <a:endParaRPr lang="en-US" dirty="0"/>
          </a:p>
        </p:txBody>
      </p:sp>
      <p:sp>
        <p:nvSpPr>
          <p:cNvPr id="10" name="Rectangle 9"/>
          <p:cNvSpPr/>
          <p:nvPr/>
        </p:nvSpPr>
        <p:spPr>
          <a:xfrm>
            <a:off x="2819400" y="4876800"/>
            <a:ext cx="5943600" cy="1477328"/>
          </a:xfrm>
          <a:prstGeom prst="rect">
            <a:avLst/>
          </a:prstGeom>
        </p:spPr>
        <p:txBody>
          <a:bodyPr wrap="square">
            <a:spAutoFit/>
          </a:bodyPr>
          <a:lstStyle/>
          <a:p>
            <a:r>
              <a:rPr lang="en-US" dirty="0" smtClean="0"/>
              <a:t>Presented by: </a:t>
            </a:r>
          </a:p>
          <a:p>
            <a:r>
              <a:rPr lang="en-US" b="1" dirty="0" err="1" smtClean="0"/>
              <a:t>iMedia</a:t>
            </a:r>
            <a:r>
              <a:rPr lang="en-US" b="1" dirty="0" smtClean="0"/>
              <a:t> </a:t>
            </a:r>
            <a:r>
              <a:rPr lang="en-US" b="1" dirty="0" smtClean="0"/>
              <a:t>Ad Agency</a:t>
            </a:r>
            <a:br>
              <a:rPr lang="en-US" b="1" dirty="0" smtClean="0"/>
            </a:br>
            <a:r>
              <a:rPr lang="en-US" dirty="0" smtClean="0"/>
              <a:t>[</a:t>
            </a:r>
            <a:r>
              <a:rPr lang="en-US" dirty="0" smtClean="0"/>
              <a:t>M]  +91 </a:t>
            </a:r>
            <a:r>
              <a:rPr lang="en-US" dirty="0" smtClean="0"/>
              <a:t>7310639456</a:t>
            </a:r>
            <a:endParaRPr lang="en-US" dirty="0" smtClean="0"/>
          </a:p>
          <a:p>
            <a:r>
              <a:rPr lang="en-US" dirty="0" smtClean="0"/>
              <a:t>[E</a:t>
            </a:r>
            <a:r>
              <a:rPr lang="en-US" dirty="0" smtClean="0"/>
              <a:t>]    </a:t>
            </a:r>
            <a:r>
              <a:rPr lang="en-US" dirty="0" smtClean="0">
                <a:hlinkClick r:id="rId4"/>
              </a:rPr>
              <a:t>imediainfotech@gmail.com</a:t>
            </a:r>
            <a:endParaRPr lang="en-US" dirty="0" smtClean="0"/>
          </a:p>
          <a:p>
            <a:r>
              <a:rPr lang="en-US" dirty="0" smtClean="0"/>
              <a:t>[W] </a:t>
            </a:r>
            <a:r>
              <a:rPr lang="en-US" dirty="0" smtClean="0"/>
              <a:t> </a:t>
            </a:r>
            <a:r>
              <a:rPr lang="en-US" dirty="0" smtClean="0">
                <a:hlinkClick r:id="rId5"/>
              </a:rPr>
              <a:t>www.logo-company.in</a:t>
            </a:r>
            <a:r>
              <a:rPr lang="en-US" dirty="0" smtClean="0"/>
              <a:t>, </a:t>
            </a:r>
            <a:r>
              <a:rPr lang="en-US" dirty="0" smtClean="0">
                <a:hlinkClick r:id="rId6"/>
              </a:rPr>
              <a:t>www.kickstartwebsite.com</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6001643"/>
          </a:xfrm>
          <a:prstGeom prst="rect">
            <a:avLst/>
          </a:prstGeom>
          <a:noFill/>
        </p:spPr>
        <p:txBody>
          <a:bodyPr wrap="square" rtlCol="0">
            <a:spAutoFit/>
          </a:bodyPr>
          <a:lstStyle/>
          <a:p>
            <a:r>
              <a:rPr lang="en-US" sz="2400" b="1" dirty="0" smtClean="0">
                <a:solidFill>
                  <a:srgbClr val="00B0F0"/>
                </a:solidFill>
              </a:rPr>
              <a:t>HOW MUCH DOES SEO COST?</a:t>
            </a:r>
            <a:br>
              <a:rPr lang="en-US" sz="2400" b="1" dirty="0" smtClean="0">
                <a:solidFill>
                  <a:srgbClr val="00B0F0"/>
                </a:solidFill>
              </a:rPr>
            </a:br>
            <a:r>
              <a:rPr lang="en-US" sz="2000" dirty="0" smtClean="0"/>
              <a:t>This </a:t>
            </a:r>
            <a:r>
              <a:rPr lang="en-US" sz="2000" dirty="0"/>
              <a:t>is a big question and confusing as well. According to me the Cost of Positioning Higher depends on </a:t>
            </a:r>
            <a:r>
              <a:rPr lang="en-US" sz="2000" b="1" dirty="0">
                <a:solidFill>
                  <a:srgbClr val="FF0000"/>
                </a:solidFill>
              </a:rPr>
              <a:t>HOW HARD THE KEYWORDS ARE AND HOW BAD IS YOUR COMPETITION</a:t>
            </a:r>
            <a:r>
              <a:rPr lang="en-US" sz="2000" dirty="0">
                <a:solidFill>
                  <a:srgbClr val="FF0000"/>
                </a:solidFill>
              </a:rPr>
              <a:t>. </a:t>
            </a:r>
            <a:endParaRPr lang="en-US" sz="2000" dirty="0" smtClean="0">
              <a:solidFill>
                <a:srgbClr val="FF0000"/>
              </a:solidFill>
            </a:endParaRPr>
          </a:p>
          <a:p>
            <a:endParaRPr lang="en-US" sz="2000" dirty="0"/>
          </a:p>
          <a:p>
            <a:r>
              <a:rPr lang="en-US" sz="2000" b="1" dirty="0" smtClean="0"/>
              <a:t>SEO Cost depends mainly upon:</a:t>
            </a:r>
            <a:endParaRPr lang="en-US" sz="2000" dirty="0" smtClean="0"/>
          </a:p>
          <a:p>
            <a:endParaRPr lang="en-US" sz="2000" dirty="0" smtClean="0"/>
          </a:p>
          <a:p>
            <a:pPr marL="342900" indent="-342900">
              <a:buFont typeface="+mj-lt"/>
              <a:buAutoNum type="arabicPeriod"/>
            </a:pPr>
            <a:r>
              <a:rPr lang="en-US" sz="2000" dirty="0" smtClean="0"/>
              <a:t>If you have a new websites, websites below 6 months domain age are tough to rank.</a:t>
            </a:r>
            <a:br>
              <a:rPr lang="en-US" sz="2000" dirty="0" smtClean="0"/>
            </a:br>
            <a:endParaRPr lang="en-US" sz="2000" dirty="0" smtClean="0"/>
          </a:p>
          <a:p>
            <a:pPr marL="342900" indent="-342900">
              <a:buFont typeface="+mj-lt"/>
              <a:buAutoNum type="arabicPeriod"/>
            </a:pPr>
            <a:r>
              <a:rPr lang="en-US" sz="2000" dirty="0" smtClean="0"/>
              <a:t>If you are targeting keywords [ Local / National / Global Keywords]</a:t>
            </a:r>
            <a:br>
              <a:rPr lang="en-US" sz="2000" dirty="0" smtClean="0"/>
            </a:br>
            <a:endParaRPr lang="en-US" sz="2000" dirty="0" smtClean="0"/>
          </a:p>
          <a:p>
            <a:pPr marL="342900" indent="-342900">
              <a:buFont typeface="+mj-lt"/>
              <a:buAutoNum type="arabicPeriod"/>
            </a:pPr>
            <a:r>
              <a:rPr lang="en-US" sz="2000" dirty="0" smtClean="0"/>
              <a:t>The number of Keywords you want to rank on</a:t>
            </a:r>
            <a:br>
              <a:rPr lang="en-US" sz="2000" dirty="0" smtClean="0"/>
            </a:br>
            <a:endParaRPr lang="en-US" sz="2000" dirty="0" smtClean="0"/>
          </a:p>
          <a:p>
            <a:pPr marL="342900" indent="-342900">
              <a:buFont typeface="+mj-lt"/>
              <a:buAutoNum type="arabicPeriod"/>
            </a:pPr>
            <a:r>
              <a:rPr lang="en-US" sz="2000" dirty="0" smtClean="0"/>
              <a:t>How aggressively others have promoted on those keywords</a:t>
            </a:r>
            <a:br>
              <a:rPr lang="en-US" sz="2000" dirty="0" smtClean="0"/>
            </a:br>
            <a:endParaRPr lang="en-US" sz="2000" dirty="0" smtClean="0"/>
          </a:p>
          <a:p>
            <a:pPr marL="342900" indent="-342900">
              <a:buFont typeface="+mj-lt"/>
              <a:buAutoNum type="arabicPeriod"/>
            </a:pPr>
            <a:r>
              <a:rPr lang="en-US" sz="2000" dirty="0" smtClean="0"/>
              <a:t>How much SEO effort has already put into the website, websites already ranking at some places is easier to rank earlier within the top results.</a:t>
            </a:r>
            <a:endParaRPr lang="en-US" dirty="0"/>
          </a:p>
        </p:txBody>
      </p:sp>
      <p:sp>
        <p:nvSpPr>
          <p:cNvPr id="4" name="Slide Number Placeholder 3"/>
          <p:cNvSpPr>
            <a:spLocks noGrp="1"/>
          </p:cNvSpPr>
          <p:nvPr>
            <p:ph type="sldNum" sz="quarter" idx="12"/>
          </p:nvPr>
        </p:nvSpPr>
        <p:spPr/>
        <p:txBody>
          <a:bodyPr/>
          <a:lstStyle/>
          <a:p>
            <a:fld id="{9BB1A910-9D44-4589-8763-95E0C55C07D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6309420"/>
          </a:xfrm>
          <a:prstGeom prst="rect">
            <a:avLst/>
          </a:prstGeom>
          <a:noFill/>
        </p:spPr>
        <p:txBody>
          <a:bodyPr wrap="square" rtlCol="0">
            <a:spAutoFit/>
          </a:bodyPr>
          <a:lstStyle/>
          <a:p>
            <a:r>
              <a:rPr lang="en-US" sz="2400" b="1" dirty="0" smtClean="0">
                <a:solidFill>
                  <a:srgbClr val="00B0F0"/>
                </a:solidFill>
              </a:rPr>
              <a:t>HOW LONG DOES SEO TAKE?</a:t>
            </a:r>
            <a:br>
              <a:rPr lang="en-US" sz="2400" b="1" dirty="0" smtClean="0">
                <a:solidFill>
                  <a:srgbClr val="00B0F0"/>
                </a:solidFill>
              </a:rPr>
            </a:br>
            <a:r>
              <a:rPr lang="en-US" sz="2000" dirty="0" smtClean="0"/>
              <a:t>The </a:t>
            </a:r>
            <a:r>
              <a:rPr lang="en-US" sz="2000" dirty="0"/>
              <a:t>time required to rank the website depends on: </a:t>
            </a:r>
            <a:endParaRPr lang="en-US" sz="2000" dirty="0" smtClean="0">
              <a:solidFill>
                <a:srgbClr val="FF0000"/>
              </a:solidFill>
            </a:endParaRPr>
          </a:p>
          <a:p>
            <a:endParaRPr lang="en-US" sz="2000" dirty="0"/>
          </a:p>
          <a:p>
            <a:r>
              <a:rPr lang="en-US" sz="2000" b="1" dirty="0" smtClean="0"/>
              <a:t>Competition </a:t>
            </a:r>
            <a:r>
              <a:rPr lang="en-US" sz="2000" b="1" dirty="0"/>
              <a:t>of the Keywords: </a:t>
            </a:r>
            <a:br>
              <a:rPr lang="en-US" sz="2000" b="1" dirty="0"/>
            </a:br>
            <a:r>
              <a:rPr lang="en-US" sz="2000" dirty="0"/>
              <a:t>For local keywords like SEO Company Delhi it might take 6 months for nationwide keywords like SEO Company India it might take 12 months. For local keywords you are only competing with local companies so the competition is less as compare to companies across India.</a:t>
            </a:r>
          </a:p>
          <a:p>
            <a:endParaRPr lang="en-US" sz="2000" b="1" dirty="0" smtClean="0"/>
          </a:p>
          <a:p>
            <a:r>
              <a:rPr lang="en-US" sz="2000" b="1" dirty="0" smtClean="0"/>
              <a:t>Present </a:t>
            </a:r>
            <a:r>
              <a:rPr lang="en-US" sz="2000" b="1" dirty="0"/>
              <a:t>State of Website: </a:t>
            </a:r>
            <a:br>
              <a:rPr lang="en-US" sz="2000" b="1" dirty="0"/>
            </a:br>
            <a:r>
              <a:rPr lang="en-US" sz="2000" dirty="0"/>
              <a:t>What is the present ranking of the site? If the site is already ranking within the Top 50 results it would take less time to push the ranking within the Top 10 results as compared to if the site is not visible on search engines or ranking very low.</a:t>
            </a:r>
          </a:p>
          <a:p>
            <a:endParaRPr lang="en-US" sz="2000" b="1" dirty="0" smtClean="0"/>
          </a:p>
          <a:p>
            <a:r>
              <a:rPr lang="en-US" sz="2000" b="1" dirty="0" smtClean="0"/>
              <a:t>Competitors </a:t>
            </a:r>
            <a:r>
              <a:rPr lang="en-US" sz="2000" b="1" dirty="0"/>
              <a:t>SEO Effort: </a:t>
            </a:r>
            <a:br>
              <a:rPr lang="en-US" sz="2000" b="1" dirty="0"/>
            </a:br>
            <a:r>
              <a:rPr lang="en-US" sz="2000" dirty="0"/>
              <a:t>What is the amount of effort the competitors have put in to the rank themselves? It is basically a </a:t>
            </a:r>
            <a:r>
              <a:rPr lang="en-US" sz="2000" dirty="0" smtClean="0"/>
              <a:t>competitor </a:t>
            </a:r>
            <a:r>
              <a:rPr lang="en-US" sz="2000" dirty="0"/>
              <a:t>analysis. The more effort they have put in to rank themselves the more time and effort it would take to bring them </a:t>
            </a:r>
            <a:r>
              <a:rPr lang="en-US" sz="2000" dirty="0" smtClean="0"/>
              <a:t>down.</a:t>
            </a:r>
            <a:endParaRPr lang="en-US" sz="2000" dirty="0"/>
          </a:p>
        </p:txBody>
      </p:sp>
      <p:sp>
        <p:nvSpPr>
          <p:cNvPr id="4" name="Slide Number Placeholder 3"/>
          <p:cNvSpPr>
            <a:spLocks noGrp="1"/>
          </p:cNvSpPr>
          <p:nvPr>
            <p:ph type="sldNum" sz="quarter" idx="12"/>
          </p:nvPr>
        </p:nvSpPr>
        <p:spPr/>
        <p:txBody>
          <a:bodyPr/>
          <a:lstStyle/>
          <a:p>
            <a:fld id="{9BB1A910-9D44-4589-8763-95E0C55C07D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6001643"/>
          </a:xfrm>
          <a:prstGeom prst="rect">
            <a:avLst/>
          </a:prstGeom>
          <a:noFill/>
        </p:spPr>
        <p:txBody>
          <a:bodyPr wrap="square" rtlCol="0">
            <a:spAutoFit/>
          </a:bodyPr>
          <a:lstStyle/>
          <a:p>
            <a:r>
              <a:rPr lang="en-US" sz="2400" b="1" dirty="0" smtClean="0">
                <a:solidFill>
                  <a:srgbClr val="00B0F0"/>
                </a:solidFill>
              </a:rPr>
              <a:t>How long does SEO take ? – Page 2</a:t>
            </a:r>
            <a:br>
              <a:rPr lang="en-US" sz="2400" b="1" dirty="0" smtClean="0">
                <a:solidFill>
                  <a:srgbClr val="00B0F0"/>
                </a:solidFill>
              </a:rPr>
            </a:br>
            <a:r>
              <a:rPr lang="en-US" sz="2000" b="1" dirty="0" smtClean="0"/>
              <a:t>Domain </a:t>
            </a:r>
            <a:r>
              <a:rPr lang="en-US" sz="2000" b="1" dirty="0"/>
              <a:t>Age: </a:t>
            </a:r>
            <a:br>
              <a:rPr lang="en-US" sz="2000" b="1" dirty="0"/>
            </a:br>
            <a:r>
              <a:rPr lang="en-US" sz="2000" dirty="0"/>
              <a:t>How old is your Domain Name. New Domain names take a little longer than usual to rank as search engines take time to crawl </a:t>
            </a:r>
            <a:r>
              <a:rPr lang="en-US" sz="2000" dirty="0" smtClean="0"/>
              <a:t>&amp; index </a:t>
            </a:r>
            <a:r>
              <a:rPr lang="en-US" sz="2000" dirty="0"/>
              <a:t>the site.</a:t>
            </a:r>
          </a:p>
          <a:p>
            <a:endParaRPr lang="en-US" sz="2000" b="1" dirty="0" smtClean="0"/>
          </a:p>
          <a:p>
            <a:r>
              <a:rPr lang="en-US" sz="2000" b="1" dirty="0" smtClean="0"/>
              <a:t>Number </a:t>
            </a:r>
            <a:r>
              <a:rPr lang="en-US" sz="2000" b="1" dirty="0"/>
              <a:t>of Back Links: </a:t>
            </a:r>
            <a:br>
              <a:rPr lang="en-US" sz="2000" b="1" dirty="0"/>
            </a:br>
            <a:r>
              <a:rPr lang="en-US" sz="2000" dirty="0"/>
              <a:t>If you have some good back links already pointing to the site it would take less time to rank the site. If not then we would have to build links from scratch.</a:t>
            </a:r>
          </a:p>
          <a:p>
            <a:endParaRPr lang="en-US" sz="2000" b="1" dirty="0" smtClean="0"/>
          </a:p>
          <a:p>
            <a:r>
              <a:rPr lang="en-US" sz="2000" b="1" dirty="0" smtClean="0"/>
              <a:t>Pages </a:t>
            </a:r>
            <a:r>
              <a:rPr lang="en-US" sz="2000" b="1" dirty="0"/>
              <a:t>Indexed: </a:t>
            </a:r>
            <a:br>
              <a:rPr lang="en-US" sz="2000" b="1" dirty="0"/>
            </a:br>
            <a:r>
              <a:rPr lang="en-US" sz="2000" dirty="0"/>
              <a:t>The more pages indexed the better it is as you can target more keywords on the site. More Pages also help to increase the density of the keywords on the site.</a:t>
            </a:r>
          </a:p>
          <a:p>
            <a:endParaRPr lang="en-US" sz="2000" b="1" dirty="0" smtClean="0"/>
          </a:p>
          <a:p>
            <a:r>
              <a:rPr lang="en-US" sz="2000" b="1" dirty="0" smtClean="0"/>
              <a:t>SEO </a:t>
            </a:r>
            <a:r>
              <a:rPr lang="en-US" sz="2000" b="1" dirty="0"/>
              <a:t>is an On Going Process: </a:t>
            </a:r>
            <a:br>
              <a:rPr lang="en-US" sz="2000" b="1" dirty="0"/>
            </a:br>
            <a:r>
              <a:rPr lang="en-US" sz="2000" dirty="0"/>
              <a:t>Once the rankings are achieved you still need to keep working on the site so that you stay ahead of the competition otherwise your sites ranking would drop or the competitors would be ranked ahead of you.</a:t>
            </a:r>
          </a:p>
        </p:txBody>
      </p:sp>
      <p:sp>
        <p:nvSpPr>
          <p:cNvPr id="4" name="Slide Number Placeholder 3"/>
          <p:cNvSpPr>
            <a:spLocks noGrp="1"/>
          </p:cNvSpPr>
          <p:nvPr>
            <p:ph type="sldNum" sz="quarter" idx="12"/>
          </p:nvPr>
        </p:nvSpPr>
        <p:spPr/>
        <p:txBody>
          <a:bodyPr/>
          <a:lstStyle/>
          <a:p>
            <a:fld id="{9BB1A910-9D44-4589-8763-95E0C55C07D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5078313"/>
          </a:xfrm>
          <a:prstGeom prst="rect">
            <a:avLst/>
          </a:prstGeom>
          <a:noFill/>
        </p:spPr>
        <p:txBody>
          <a:bodyPr wrap="square" rtlCol="0">
            <a:spAutoFit/>
          </a:bodyPr>
          <a:lstStyle/>
          <a:p>
            <a:r>
              <a:rPr lang="en-US" sz="2400" b="1" dirty="0" smtClean="0">
                <a:solidFill>
                  <a:srgbClr val="00B0F0"/>
                </a:solidFill>
              </a:rPr>
              <a:t>HOW IMEDIA WORKS ?</a:t>
            </a:r>
            <a:br>
              <a:rPr lang="en-US" sz="2400" b="1" dirty="0" smtClean="0">
                <a:solidFill>
                  <a:srgbClr val="00B0F0"/>
                </a:solidFill>
              </a:rPr>
            </a:br>
            <a:r>
              <a:rPr lang="en-US" sz="2000" dirty="0" smtClean="0"/>
              <a:t>The elements of our “3-step” approach are: </a:t>
            </a:r>
          </a:p>
          <a:p>
            <a:endParaRPr lang="en-US" sz="2000" dirty="0" smtClean="0"/>
          </a:p>
          <a:p>
            <a:r>
              <a:rPr lang="en-US" sz="2000" b="1" dirty="0" smtClean="0"/>
              <a:t>Step 1 - Analysis </a:t>
            </a:r>
          </a:p>
          <a:p>
            <a:endParaRPr lang="en-US" sz="2000" dirty="0" smtClean="0"/>
          </a:p>
          <a:p>
            <a:r>
              <a:rPr lang="en-US" sz="2000" b="1" dirty="0" smtClean="0"/>
              <a:t>Step 2 - Proposal</a:t>
            </a:r>
          </a:p>
          <a:p>
            <a:r>
              <a:rPr lang="en-US" sz="2000" dirty="0" smtClean="0"/>
              <a:t>Next we prepare a details proposal statement which includes the following:</a:t>
            </a:r>
          </a:p>
          <a:p>
            <a:pPr marL="914400" lvl="1" indent="-457200">
              <a:buFont typeface="Arial" pitchFamily="34" charset="0"/>
              <a:buChar char="•"/>
            </a:pPr>
            <a:r>
              <a:rPr lang="en-US" sz="2000" dirty="0" smtClean="0"/>
              <a:t>Current on-page and off-page status of your site</a:t>
            </a:r>
          </a:p>
          <a:p>
            <a:pPr marL="914400" lvl="1" indent="-457200">
              <a:buFont typeface="Arial" pitchFamily="34" charset="0"/>
              <a:buChar char="•"/>
            </a:pPr>
            <a:r>
              <a:rPr lang="en-US" sz="2000" dirty="0" smtClean="0"/>
              <a:t>On-page and off-page compatibility suggestions</a:t>
            </a:r>
          </a:p>
          <a:p>
            <a:pPr marL="914400" lvl="1" indent="-457200">
              <a:buFont typeface="Arial" pitchFamily="34" charset="0"/>
              <a:buChar char="•"/>
            </a:pPr>
            <a:r>
              <a:rPr lang="en-US" sz="2000" dirty="0" smtClean="0"/>
              <a:t>Detailed market / competitor analysis</a:t>
            </a:r>
          </a:p>
          <a:p>
            <a:pPr marL="914400" lvl="1" indent="-457200">
              <a:buFont typeface="Arial" pitchFamily="34" charset="0"/>
              <a:buChar char="•"/>
            </a:pPr>
            <a:r>
              <a:rPr lang="en-US" sz="2000" dirty="0" smtClean="0"/>
              <a:t>Monthly financial breakdown</a:t>
            </a:r>
          </a:p>
          <a:p>
            <a:pPr marL="914400" lvl="1" indent="-457200">
              <a:buFont typeface="Arial" pitchFamily="34" charset="0"/>
              <a:buChar char="•"/>
            </a:pPr>
            <a:r>
              <a:rPr lang="en-US" sz="2000" dirty="0" smtClean="0"/>
              <a:t>Off-page optimization strategy</a:t>
            </a:r>
          </a:p>
          <a:p>
            <a:pPr marL="914400" lvl="1" indent="-457200">
              <a:buFont typeface="Arial" pitchFamily="34" charset="0"/>
              <a:buChar char="•"/>
            </a:pPr>
            <a:r>
              <a:rPr lang="en-US" sz="2000" dirty="0" smtClean="0"/>
              <a:t>Payment terms and conditions</a:t>
            </a:r>
          </a:p>
          <a:p>
            <a:endParaRPr lang="en-US" sz="2000" dirty="0" smtClean="0"/>
          </a:p>
          <a:p>
            <a:r>
              <a:rPr lang="en-US" sz="2000" b="1" dirty="0" smtClean="0"/>
              <a:t>Step 3 - Path to Completion</a:t>
            </a:r>
          </a:p>
        </p:txBody>
      </p:sp>
      <p:sp>
        <p:nvSpPr>
          <p:cNvPr id="4" name="Slide Number Placeholder 3"/>
          <p:cNvSpPr>
            <a:spLocks noGrp="1"/>
          </p:cNvSpPr>
          <p:nvPr>
            <p:ph type="sldNum" sz="quarter" idx="12"/>
          </p:nvPr>
        </p:nvSpPr>
        <p:spPr/>
        <p:txBody>
          <a:bodyPr/>
          <a:lstStyle/>
          <a:p>
            <a:fld id="{9BB1A910-9D44-4589-8763-95E0C55C07D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B1A910-9D44-4589-8763-95E0C55C07D7}" type="slidenum">
              <a:rPr lang="en-US" smtClean="0"/>
              <a:pPr/>
              <a:t>14</a:t>
            </a:fld>
            <a:endParaRPr lang="en-US"/>
          </a:p>
        </p:txBody>
      </p:sp>
      <p:pic>
        <p:nvPicPr>
          <p:cNvPr id="1026" name="Picture 2" descr="C:\Users\im\Desktop\seo - imedia - 2014\seo01.gif"/>
          <p:cNvPicPr>
            <a:picLocks noChangeAspect="1" noChangeArrowheads="1"/>
          </p:cNvPicPr>
          <p:nvPr/>
        </p:nvPicPr>
        <p:blipFill>
          <a:blip r:embed="rId2"/>
          <a:srcRect/>
          <a:stretch>
            <a:fillRect/>
          </a:stretch>
        </p:blipFill>
        <p:spPr bwMode="auto">
          <a:xfrm>
            <a:off x="1752600" y="304800"/>
            <a:ext cx="6426327" cy="63627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4038600" cy="5755422"/>
          </a:xfrm>
          <a:prstGeom prst="rect">
            <a:avLst/>
          </a:prstGeom>
          <a:noFill/>
        </p:spPr>
        <p:txBody>
          <a:bodyPr wrap="square" rtlCol="0">
            <a:spAutoFit/>
          </a:bodyPr>
          <a:lstStyle/>
          <a:p>
            <a:r>
              <a:rPr lang="en-US" sz="2400" b="1" dirty="0">
                <a:solidFill>
                  <a:srgbClr val="FF0000"/>
                </a:solidFill>
              </a:rPr>
              <a:t>DO NOT: </a:t>
            </a:r>
            <a:endParaRPr lang="en-US" sz="2400" b="1" dirty="0" smtClean="0">
              <a:solidFill>
                <a:srgbClr val="FF0000"/>
              </a:solidFill>
            </a:endParaRPr>
          </a:p>
          <a:p>
            <a:endParaRPr lang="en-US" sz="2400" dirty="0">
              <a:solidFill>
                <a:srgbClr val="FF0000"/>
              </a:solidFill>
            </a:endParaRPr>
          </a:p>
          <a:p>
            <a:r>
              <a:rPr lang="en-US" sz="2000" dirty="0"/>
              <a:t>Put all effort in 1 month as </a:t>
            </a:r>
            <a:r>
              <a:rPr lang="en-US" sz="2000" dirty="0">
                <a:solidFill>
                  <a:srgbClr val="FF0000"/>
                </a:solidFill>
              </a:rPr>
              <a:t>this would black list the website</a:t>
            </a:r>
            <a:r>
              <a:rPr lang="en-US" sz="2000" dirty="0"/>
              <a:t>. </a:t>
            </a:r>
            <a:endParaRPr lang="en-US" sz="2000" dirty="0" smtClean="0"/>
          </a:p>
          <a:p>
            <a:endParaRPr lang="en-US" sz="2000" dirty="0" smtClean="0"/>
          </a:p>
          <a:p>
            <a:r>
              <a:rPr lang="en-US" sz="2000" dirty="0" smtClean="0"/>
              <a:t>Go </a:t>
            </a:r>
            <a:r>
              <a:rPr lang="en-US" sz="2000" dirty="0"/>
              <a:t>slow and steady and see the results yourself. Don’t expect results from the first month itself. SEO Takes Time, Search Engines Take Time to crawl, index and rank websites. </a:t>
            </a:r>
            <a:endParaRPr lang="en-US" sz="2000" dirty="0" smtClean="0"/>
          </a:p>
          <a:p>
            <a:endParaRPr lang="en-US" sz="2000" dirty="0"/>
          </a:p>
          <a:p>
            <a:r>
              <a:rPr lang="en-US" sz="2000" dirty="0" smtClean="0"/>
              <a:t>Break </a:t>
            </a:r>
            <a:r>
              <a:rPr lang="en-US" sz="2000" dirty="0"/>
              <a:t>down the effort over 6 - 12 months period depending on the competition of the keywords. Every month when you add pages / write articles and build links, search engines will crawl them and keep improving your ranking.</a:t>
            </a:r>
          </a:p>
        </p:txBody>
      </p:sp>
      <p:sp>
        <p:nvSpPr>
          <p:cNvPr id="4" name="Slide Number Placeholder 3"/>
          <p:cNvSpPr>
            <a:spLocks noGrp="1"/>
          </p:cNvSpPr>
          <p:nvPr>
            <p:ph type="sldNum" sz="quarter" idx="12"/>
          </p:nvPr>
        </p:nvSpPr>
        <p:spPr/>
        <p:txBody>
          <a:bodyPr/>
          <a:lstStyle/>
          <a:p>
            <a:fld id="{9BB1A910-9D44-4589-8763-95E0C55C07D7}" type="slidenum">
              <a:rPr lang="en-US" smtClean="0"/>
              <a:pPr/>
              <a:t>15</a:t>
            </a:fld>
            <a:endParaRPr lang="en-US"/>
          </a:p>
        </p:txBody>
      </p:sp>
      <p:pic>
        <p:nvPicPr>
          <p:cNvPr id="9218" name="Picture 2" descr="http://www.apostolicman.com/wp-content/uploads/2009/11/danger.jpg"/>
          <p:cNvPicPr>
            <a:picLocks noChangeAspect="1" noChangeArrowheads="1"/>
          </p:cNvPicPr>
          <p:nvPr/>
        </p:nvPicPr>
        <p:blipFill>
          <a:blip r:embed="rId2"/>
          <a:srcRect/>
          <a:stretch>
            <a:fillRect/>
          </a:stretch>
        </p:blipFill>
        <p:spPr bwMode="auto">
          <a:xfrm>
            <a:off x="4800600" y="1352550"/>
            <a:ext cx="3619500" cy="4133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B1A910-9D44-4589-8763-95E0C55C07D7}" type="slidenum">
              <a:rPr lang="en-US" smtClean="0"/>
              <a:pPr/>
              <a:t>16</a:t>
            </a:fld>
            <a:endParaRPr lang="en-US"/>
          </a:p>
        </p:txBody>
      </p:sp>
      <p:pic>
        <p:nvPicPr>
          <p:cNvPr id="1026" name="Picture 2" descr="C:\Users\iMedia\Desktop\seo.jpg"/>
          <p:cNvPicPr>
            <a:picLocks noChangeAspect="1" noChangeArrowheads="1"/>
          </p:cNvPicPr>
          <p:nvPr/>
        </p:nvPicPr>
        <p:blipFill>
          <a:blip r:embed="rId2"/>
          <a:srcRect/>
          <a:stretch>
            <a:fillRect/>
          </a:stretch>
        </p:blipFill>
        <p:spPr bwMode="auto">
          <a:xfrm>
            <a:off x="950912" y="6494"/>
            <a:ext cx="6364287" cy="63101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51557"/>
            <a:ext cx="7620000" cy="5447645"/>
          </a:xfrm>
          <a:prstGeom prst="rect">
            <a:avLst/>
          </a:prstGeom>
          <a:noFill/>
        </p:spPr>
        <p:txBody>
          <a:bodyPr wrap="square" rtlCol="0">
            <a:spAutoFit/>
          </a:bodyPr>
          <a:lstStyle/>
          <a:p>
            <a:r>
              <a:rPr lang="en-US" sz="2400" b="1" dirty="0" err="1" smtClean="0">
                <a:solidFill>
                  <a:srgbClr val="00B0F0"/>
                </a:solidFill>
              </a:rPr>
              <a:t>iMedia</a:t>
            </a:r>
            <a:r>
              <a:rPr lang="en-US" sz="2400" b="1" dirty="0" smtClean="0">
                <a:solidFill>
                  <a:srgbClr val="00B0F0"/>
                </a:solidFill>
              </a:rPr>
              <a:t> SEO / SMO SERVICE LIST</a:t>
            </a:r>
          </a:p>
          <a:p>
            <a:endParaRPr lang="en-US" sz="2400" b="1" dirty="0">
              <a:solidFill>
                <a:srgbClr val="00B0F0"/>
              </a:solidFill>
            </a:endParaRPr>
          </a:p>
          <a:p>
            <a:pPr marL="457200" indent="-457200">
              <a:lnSpc>
                <a:spcPct val="150000"/>
              </a:lnSpc>
              <a:buFont typeface="+mj-lt"/>
              <a:buAutoNum type="arabicPeriod"/>
            </a:pPr>
            <a:r>
              <a:rPr lang="en-US" sz="2000" dirty="0" err="1" smtClean="0"/>
              <a:t>Onpage</a:t>
            </a:r>
            <a:r>
              <a:rPr lang="en-US" sz="2000" dirty="0" smtClean="0"/>
              <a:t> / </a:t>
            </a:r>
            <a:r>
              <a:rPr lang="en-US" sz="2000" dirty="0" err="1" smtClean="0"/>
              <a:t>Offpage</a:t>
            </a:r>
            <a:r>
              <a:rPr lang="en-US" sz="2000" dirty="0" smtClean="0"/>
              <a:t> SEO</a:t>
            </a:r>
            <a:endParaRPr lang="en-US" sz="2000" dirty="0"/>
          </a:p>
          <a:p>
            <a:pPr marL="457200" indent="-457200">
              <a:lnSpc>
                <a:spcPct val="150000"/>
              </a:lnSpc>
              <a:buFont typeface="+mj-lt"/>
              <a:buAutoNum type="arabicPeriod"/>
            </a:pPr>
            <a:r>
              <a:rPr lang="en-US" sz="2000" dirty="0" smtClean="0"/>
              <a:t>Social Media Management</a:t>
            </a:r>
            <a:endParaRPr lang="en-US" sz="2000" dirty="0"/>
          </a:p>
          <a:p>
            <a:pPr marL="457200" indent="-457200">
              <a:lnSpc>
                <a:spcPct val="150000"/>
              </a:lnSpc>
              <a:buFont typeface="+mj-lt"/>
              <a:buAutoNum type="arabicPeriod"/>
            </a:pPr>
            <a:r>
              <a:rPr lang="en-US" sz="2000" dirty="0" smtClean="0"/>
              <a:t>Link Building</a:t>
            </a:r>
            <a:endParaRPr lang="en-US" sz="2000" dirty="0"/>
          </a:p>
          <a:p>
            <a:pPr marL="457200" indent="-457200">
              <a:lnSpc>
                <a:spcPct val="150000"/>
              </a:lnSpc>
              <a:buFont typeface="+mj-lt"/>
              <a:buAutoNum type="arabicPeriod"/>
            </a:pPr>
            <a:r>
              <a:rPr lang="en-US" sz="2000" dirty="0" smtClean="0"/>
              <a:t>Local Maps / Listings</a:t>
            </a:r>
            <a:endParaRPr lang="en-US" sz="2000" dirty="0"/>
          </a:p>
          <a:p>
            <a:pPr marL="457200" indent="-457200">
              <a:lnSpc>
                <a:spcPct val="150000"/>
              </a:lnSpc>
              <a:buFont typeface="+mj-lt"/>
              <a:buAutoNum type="arabicPeriod"/>
            </a:pPr>
            <a:r>
              <a:rPr lang="en-US" sz="2000" dirty="0" smtClean="0"/>
              <a:t>Email Campaigns</a:t>
            </a:r>
            <a:endParaRPr lang="en-US" sz="2000" dirty="0"/>
          </a:p>
          <a:p>
            <a:pPr marL="457200" indent="-457200">
              <a:lnSpc>
                <a:spcPct val="150000"/>
              </a:lnSpc>
              <a:buFont typeface="+mj-lt"/>
              <a:buAutoNum type="arabicPeriod"/>
            </a:pPr>
            <a:r>
              <a:rPr lang="en-US" sz="2000" dirty="0" smtClean="0"/>
              <a:t>Blog / Directory / Classified Submission</a:t>
            </a:r>
            <a:endParaRPr lang="en-US" sz="2000" dirty="0"/>
          </a:p>
          <a:p>
            <a:pPr marL="457200" indent="-457200">
              <a:lnSpc>
                <a:spcPct val="150000"/>
              </a:lnSpc>
              <a:buFont typeface="+mj-lt"/>
              <a:buAutoNum type="arabicPeriod"/>
            </a:pPr>
            <a:r>
              <a:rPr lang="en-US" sz="2000" dirty="0" smtClean="0"/>
              <a:t>Internet Reputation Management</a:t>
            </a:r>
            <a:endParaRPr lang="en-US" sz="2000" dirty="0"/>
          </a:p>
          <a:p>
            <a:pPr marL="457200" indent="-457200">
              <a:lnSpc>
                <a:spcPct val="150000"/>
              </a:lnSpc>
              <a:buFont typeface="+mj-lt"/>
              <a:buAutoNum type="arabicPeriod"/>
            </a:pPr>
            <a:r>
              <a:rPr lang="en-US" sz="2000" dirty="0" err="1" smtClean="0"/>
              <a:t>Facebook</a:t>
            </a:r>
            <a:r>
              <a:rPr lang="en-US" sz="2000" dirty="0" smtClean="0"/>
              <a:t> Advertising Campaigns</a:t>
            </a:r>
            <a:endParaRPr lang="en-US" sz="2000" dirty="0"/>
          </a:p>
          <a:p>
            <a:pPr marL="457200" indent="-457200">
              <a:lnSpc>
                <a:spcPct val="150000"/>
              </a:lnSpc>
              <a:buFont typeface="+mj-lt"/>
              <a:buAutoNum type="arabicPeriod"/>
            </a:pPr>
            <a:r>
              <a:rPr lang="en-US" sz="2000" dirty="0" smtClean="0"/>
              <a:t>Google PPC </a:t>
            </a:r>
            <a:r>
              <a:rPr lang="en-US" sz="2000" dirty="0" err="1" smtClean="0"/>
              <a:t>Adwords</a:t>
            </a:r>
            <a:r>
              <a:rPr lang="en-US" sz="2000" dirty="0" smtClean="0"/>
              <a:t> Advertising</a:t>
            </a:r>
          </a:p>
          <a:p>
            <a:pPr marL="457200" indent="-457200">
              <a:lnSpc>
                <a:spcPct val="150000"/>
              </a:lnSpc>
              <a:buFont typeface="+mj-lt"/>
              <a:buAutoNum type="arabicPeriod"/>
            </a:pPr>
            <a:r>
              <a:rPr lang="en-US" sz="2000" dirty="0" smtClean="0"/>
              <a:t>Online Travel Agency (OTA) Listing Setup</a:t>
            </a:r>
          </a:p>
        </p:txBody>
      </p:sp>
      <p:sp>
        <p:nvSpPr>
          <p:cNvPr id="4" name="Slide Number Placeholder 3"/>
          <p:cNvSpPr>
            <a:spLocks noGrp="1"/>
          </p:cNvSpPr>
          <p:nvPr>
            <p:ph type="sldNum" sz="quarter" idx="12"/>
          </p:nvPr>
        </p:nvSpPr>
        <p:spPr/>
        <p:txBody>
          <a:bodyPr/>
          <a:lstStyle/>
          <a:p>
            <a:fld id="{9BB1A910-9D44-4589-8763-95E0C55C07D7}" type="slidenum">
              <a:rPr lang="en-US" smtClean="0"/>
              <a:pPr/>
              <a:t>17</a:t>
            </a:fld>
            <a:endParaRPr lang="en-US"/>
          </a:p>
        </p:txBody>
      </p:sp>
      <p:pic>
        <p:nvPicPr>
          <p:cNvPr id="27650" name="Picture 2" descr="http://www.theseoclasses.com/wp-content/uploads/2012/10/learn-smo.png"/>
          <p:cNvPicPr>
            <a:picLocks noChangeAspect="1" noChangeArrowheads="1"/>
          </p:cNvPicPr>
          <p:nvPr/>
        </p:nvPicPr>
        <p:blipFill>
          <a:blip r:embed="rId2"/>
          <a:srcRect/>
          <a:stretch>
            <a:fillRect/>
          </a:stretch>
        </p:blipFill>
        <p:spPr bwMode="auto">
          <a:xfrm>
            <a:off x="4857750" y="2971800"/>
            <a:ext cx="4286250" cy="33337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9BB1A910-9D44-4589-8763-95E0C55C07D7}" type="slidenum">
              <a:rPr lang="en-US" smtClean="0"/>
              <a:pPr/>
              <a:t>18</a:t>
            </a:fld>
            <a:endParaRPr lang="en-US"/>
          </a:p>
        </p:txBody>
      </p:sp>
      <p:pic>
        <p:nvPicPr>
          <p:cNvPr id="2055" name="Picture 7" descr="http://www.weshineweb.com/assets/img/services/seo_smo/seo_smo_sem.png"/>
          <p:cNvPicPr>
            <a:picLocks noChangeAspect="1" noChangeArrowheads="1"/>
          </p:cNvPicPr>
          <p:nvPr/>
        </p:nvPicPr>
        <p:blipFill>
          <a:blip r:embed="rId2"/>
          <a:srcRect/>
          <a:stretch>
            <a:fillRect/>
          </a:stretch>
        </p:blipFill>
        <p:spPr bwMode="auto">
          <a:xfrm>
            <a:off x="1069474" y="580292"/>
            <a:ext cx="6550526" cy="574430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551557"/>
            <a:ext cx="7620000" cy="6001643"/>
          </a:xfrm>
          <a:prstGeom prst="rect">
            <a:avLst/>
          </a:prstGeom>
          <a:noFill/>
        </p:spPr>
        <p:txBody>
          <a:bodyPr wrap="square" rtlCol="0">
            <a:spAutoFit/>
          </a:bodyPr>
          <a:lstStyle/>
          <a:p>
            <a:r>
              <a:rPr lang="en-US" sz="2400" b="1" dirty="0" smtClean="0">
                <a:solidFill>
                  <a:srgbClr val="00B0F0"/>
                </a:solidFill>
              </a:rPr>
              <a:t>What is SMO?</a:t>
            </a:r>
            <a:br>
              <a:rPr lang="en-US" sz="2400" b="1" dirty="0" smtClean="0">
                <a:solidFill>
                  <a:srgbClr val="00B0F0"/>
                </a:solidFill>
              </a:rPr>
            </a:br>
            <a:r>
              <a:rPr lang="en-US" sz="2000" dirty="0" smtClean="0"/>
              <a:t>Social Media Optimization (or SMO aka Social SEO) is essentially a promotions technique that uses social media activities to increase website traffic. The technique employs social networks and other web communities, rather than search engines, to enhance website visibility. SMO is divided into two sub categories, which are as under: </a:t>
            </a:r>
          </a:p>
          <a:p>
            <a:endParaRPr lang="en-US" sz="2000" dirty="0" smtClean="0"/>
          </a:p>
          <a:p>
            <a:r>
              <a:rPr lang="en-US" sz="2000" b="1" dirty="0" smtClean="0">
                <a:solidFill>
                  <a:srgbClr val="00B0F0"/>
                </a:solidFill>
              </a:rPr>
              <a:t>• Social Linking: </a:t>
            </a:r>
          </a:p>
          <a:p>
            <a:r>
              <a:rPr lang="en-US" sz="2000" dirty="0" smtClean="0"/>
              <a:t>Addition of social media elements like RSS feeds, Social network buttons, blogging, and third-party community functionalities like images and video sharing onto a website. </a:t>
            </a:r>
          </a:p>
          <a:p>
            <a:endParaRPr lang="en-US" sz="2000" dirty="0" smtClean="0"/>
          </a:p>
          <a:p>
            <a:r>
              <a:rPr lang="en-US" sz="2000" b="1" dirty="0" smtClean="0">
                <a:solidFill>
                  <a:srgbClr val="00B0F0"/>
                </a:solidFill>
              </a:rPr>
              <a:t>• Social Media Marketing: </a:t>
            </a:r>
            <a:r>
              <a:rPr lang="en-US" sz="2000" b="1" dirty="0" smtClean="0"/>
              <a:t/>
            </a:r>
            <a:br>
              <a:rPr lang="en-US" sz="2000" b="1" dirty="0" smtClean="0"/>
            </a:br>
            <a:r>
              <a:rPr lang="en-US" sz="2000" dirty="0" smtClean="0"/>
              <a:t>Which involves the use of social networks and communities like </a:t>
            </a:r>
            <a:r>
              <a:rPr lang="en-US" sz="2000" dirty="0" err="1" smtClean="0"/>
              <a:t>Facebook</a:t>
            </a:r>
            <a:r>
              <a:rPr lang="en-US" sz="2000" dirty="0" smtClean="0"/>
              <a:t>, Google+, Twitter, </a:t>
            </a:r>
            <a:r>
              <a:rPr lang="en-US" sz="2000" dirty="0" err="1" smtClean="0"/>
              <a:t>Youtube</a:t>
            </a:r>
            <a:r>
              <a:rPr lang="en-US" sz="2000" dirty="0" smtClean="0"/>
              <a:t> etc along with blogs, Wikis or any other collective online marketing medium to enhance brand awareness and encourage customer interaction. Below is an intricately designed image highlighting the various elements of Social Media Marketing and the endless possibilities it offers for product/service promotion online.</a:t>
            </a:r>
          </a:p>
        </p:txBody>
      </p:sp>
      <p:sp>
        <p:nvSpPr>
          <p:cNvPr id="4" name="Slide Number Placeholder 3"/>
          <p:cNvSpPr>
            <a:spLocks noGrp="1"/>
          </p:cNvSpPr>
          <p:nvPr>
            <p:ph type="sldNum" sz="quarter" idx="12"/>
          </p:nvPr>
        </p:nvSpPr>
        <p:spPr/>
        <p:txBody>
          <a:bodyPr/>
          <a:lstStyle/>
          <a:p>
            <a:fld id="{9BB1A910-9D44-4589-8763-95E0C55C07D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14400"/>
            <a:ext cx="3962400" cy="4893647"/>
          </a:xfrm>
          <a:prstGeom prst="rect">
            <a:avLst/>
          </a:prstGeom>
          <a:noFill/>
        </p:spPr>
        <p:txBody>
          <a:bodyPr wrap="square" rtlCol="0">
            <a:spAutoFit/>
          </a:bodyPr>
          <a:lstStyle/>
          <a:p>
            <a:r>
              <a:rPr lang="en-US" sz="3200" b="1" dirty="0" smtClean="0">
                <a:solidFill>
                  <a:srgbClr val="FF0000"/>
                </a:solidFill>
              </a:rPr>
              <a:t>What if your customers are not able to find you online ?</a:t>
            </a:r>
            <a:r>
              <a:rPr lang="en-US" sz="3200" b="1" dirty="0">
                <a:solidFill>
                  <a:srgbClr val="FF0000"/>
                </a:solidFill>
              </a:rPr>
              <a:t/>
            </a:r>
            <a:br>
              <a:rPr lang="en-US" sz="3200" b="1" dirty="0">
                <a:solidFill>
                  <a:srgbClr val="FF0000"/>
                </a:solidFill>
              </a:rPr>
            </a:br>
            <a:endParaRPr lang="en-US" sz="2400" b="1" dirty="0" smtClean="0">
              <a:solidFill>
                <a:srgbClr val="FF0000"/>
              </a:solidFill>
            </a:endParaRPr>
          </a:p>
          <a:p>
            <a:r>
              <a:rPr lang="en-US" sz="2000" dirty="0" smtClean="0"/>
              <a:t>One simple questions however can give you nightmares.</a:t>
            </a:r>
          </a:p>
          <a:p>
            <a:endParaRPr lang="en-US" sz="2000" dirty="0" smtClean="0"/>
          </a:p>
          <a:p>
            <a:r>
              <a:rPr lang="en-US" sz="2000" dirty="0" smtClean="0"/>
              <a:t>Millions of people everyday use search engines to find products and services, if they are not able to reach you then</a:t>
            </a:r>
            <a:r>
              <a:rPr lang="en-US" sz="2000" dirty="0" smtClean="0">
                <a:solidFill>
                  <a:srgbClr val="FF0000"/>
                </a:solidFill>
              </a:rPr>
              <a:t> you are missing out on a lot of sales and revenue. </a:t>
            </a:r>
          </a:p>
        </p:txBody>
      </p:sp>
      <p:sp>
        <p:nvSpPr>
          <p:cNvPr id="5" name="Slide Number Placeholder 4"/>
          <p:cNvSpPr>
            <a:spLocks noGrp="1"/>
          </p:cNvSpPr>
          <p:nvPr>
            <p:ph type="sldNum" sz="quarter" idx="12"/>
          </p:nvPr>
        </p:nvSpPr>
        <p:spPr/>
        <p:txBody>
          <a:bodyPr/>
          <a:lstStyle/>
          <a:p>
            <a:fld id="{9BB1A910-9D44-4589-8763-95E0C55C07D7}" type="slidenum">
              <a:rPr lang="en-US" smtClean="0"/>
              <a:pPr/>
              <a:t>2</a:t>
            </a:fld>
            <a:endParaRPr lang="en-US"/>
          </a:p>
        </p:txBody>
      </p:sp>
      <p:pic>
        <p:nvPicPr>
          <p:cNvPr id="29698" name="Picture 2" descr="http://us.123rf.com/400wm/400/400/arekmalang/arekmalang0608/arekmalang060800128/515829-businessman-looking-through-binoculars-can-be-used-as-vision-prospect-metaphor.jpg"/>
          <p:cNvPicPr>
            <a:picLocks noChangeAspect="1" noChangeArrowheads="1"/>
          </p:cNvPicPr>
          <p:nvPr/>
        </p:nvPicPr>
        <p:blipFill>
          <a:blip r:embed="rId2"/>
          <a:srcRect/>
          <a:stretch>
            <a:fillRect/>
          </a:stretch>
        </p:blipFill>
        <p:spPr bwMode="auto">
          <a:xfrm>
            <a:off x="5334000" y="914400"/>
            <a:ext cx="3248025" cy="48672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5139869"/>
          </a:xfrm>
          <a:prstGeom prst="rect">
            <a:avLst/>
          </a:prstGeom>
          <a:noFill/>
        </p:spPr>
        <p:txBody>
          <a:bodyPr wrap="square" rtlCol="0">
            <a:spAutoFit/>
          </a:bodyPr>
          <a:lstStyle/>
          <a:p>
            <a:r>
              <a:rPr lang="en-US" sz="2400" b="1" dirty="0" smtClean="0">
                <a:solidFill>
                  <a:srgbClr val="00B0F0"/>
                </a:solidFill>
              </a:rPr>
              <a:t>Online Brand Promotion &amp; SMO</a:t>
            </a:r>
            <a:br>
              <a:rPr lang="en-US" sz="2400" b="1" dirty="0" smtClean="0">
                <a:solidFill>
                  <a:srgbClr val="00B0F0"/>
                </a:solidFill>
              </a:rPr>
            </a:br>
            <a:endParaRPr lang="en-US" sz="2400" b="1" dirty="0" smtClean="0">
              <a:solidFill>
                <a:srgbClr val="00B0F0"/>
              </a:solidFill>
            </a:endParaRPr>
          </a:p>
          <a:p>
            <a:r>
              <a:rPr lang="en-US" sz="2000" dirty="0" smtClean="0"/>
              <a:t>Nowadays business must use a variety of advertising media to successfully compete in the market. Mixing of older marketing media like television, radio, newspaper with newer media like the web and SMO is essential, especially in competitive arenas. </a:t>
            </a:r>
          </a:p>
          <a:p>
            <a:endParaRPr lang="en-US" sz="2000" dirty="0" smtClean="0"/>
          </a:p>
          <a:p>
            <a:r>
              <a:rPr lang="en-US" sz="2000" b="1" dirty="0" smtClean="0"/>
              <a:t>Our social media offerings include:</a:t>
            </a:r>
          </a:p>
          <a:p>
            <a:endParaRPr lang="en-US" sz="2000" dirty="0" smtClean="0"/>
          </a:p>
          <a:p>
            <a:r>
              <a:rPr lang="en-US" sz="2000" dirty="0" smtClean="0"/>
              <a:t>• Publishing</a:t>
            </a:r>
          </a:p>
          <a:p>
            <a:r>
              <a:rPr lang="en-US" sz="2000" dirty="0" smtClean="0"/>
              <a:t>• Sharing</a:t>
            </a:r>
          </a:p>
          <a:p>
            <a:r>
              <a:rPr lang="en-US" sz="2000" dirty="0" smtClean="0"/>
              <a:t>• Discussion</a:t>
            </a:r>
          </a:p>
          <a:p>
            <a:r>
              <a:rPr lang="en-US" sz="2000" dirty="0" smtClean="0"/>
              <a:t>• Social Networking</a:t>
            </a:r>
          </a:p>
          <a:p>
            <a:r>
              <a:rPr lang="en-US" sz="2000" dirty="0" smtClean="0"/>
              <a:t>• </a:t>
            </a:r>
            <a:r>
              <a:rPr lang="en-US" sz="2000" dirty="0" err="1" smtClean="0"/>
              <a:t>Microblogging</a:t>
            </a:r>
            <a:endParaRPr lang="en-US" sz="2000" dirty="0" smtClean="0"/>
          </a:p>
          <a:p>
            <a:r>
              <a:rPr lang="en-US" sz="2000" dirty="0" smtClean="0"/>
              <a:t>• Live Streaming</a:t>
            </a:r>
          </a:p>
          <a:p>
            <a:r>
              <a:rPr lang="en-US" sz="2000" dirty="0" smtClean="0"/>
              <a:t>• </a:t>
            </a:r>
            <a:r>
              <a:rPr lang="en-US" sz="2000" dirty="0" err="1" smtClean="0"/>
              <a:t>Livecasting</a:t>
            </a:r>
            <a:endParaRPr lang="en-US" sz="2000" dirty="0" smtClean="0"/>
          </a:p>
        </p:txBody>
      </p:sp>
      <p:sp>
        <p:nvSpPr>
          <p:cNvPr id="4" name="Slide Number Placeholder 3"/>
          <p:cNvSpPr>
            <a:spLocks noGrp="1"/>
          </p:cNvSpPr>
          <p:nvPr>
            <p:ph type="sldNum" sz="quarter" idx="12"/>
          </p:nvPr>
        </p:nvSpPr>
        <p:spPr/>
        <p:txBody>
          <a:bodyPr/>
          <a:lstStyle/>
          <a:p>
            <a:fld id="{9BB1A910-9D44-4589-8763-95E0C55C07D7}" type="slidenum">
              <a:rPr lang="en-US" smtClean="0"/>
              <a:pPr/>
              <a:t>20</a:t>
            </a:fld>
            <a:endParaRPr lang="en-US"/>
          </a:p>
        </p:txBody>
      </p:sp>
      <p:pic>
        <p:nvPicPr>
          <p:cNvPr id="30722" name="Picture 2" descr="http://4.bp.blogspot.com/-QciTpwp4i9k/T-BHMjVcUII/AAAAAAAAAYU/jNsX-pxEnwE/s400/seogyderabad6.jpg"/>
          <p:cNvPicPr>
            <a:picLocks noChangeAspect="1" noChangeArrowheads="1"/>
          </p:cNvPicPr>
          <p:nvPr/>
        </p:nvPicPr>
        <p:blipFill>
          <a:blip r:embed="rId2"/>
          <a:srcRect/>
          <a:stretch>
            <a:fillRect/>
          </a:stretch>
        </p:blipFill>
        <p:spPr bwMode="auto">
          <a:xfrm>
            <a:off x="5153025" y="2667000"/>
            <a:ext cx="3457575" cy="3505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B1A910-9D44-4589-8763-95E0C55C07D7}" type="slidenum">
              <a:rPr lang="en-US" smtClean="0"/>
              <a:pPr/>
              <a:t>21</a:t>
            </a:fld>
            <a:endParaRPr lang="en-US"/>
          </a:p>
        </p:txBody>
      </p:sp>
      <p:pic>
        <p:nvPicPr>
          <p:cNvPr id="2050" name="Picture 2" descr="C:\Users\im\Desktop\seo - imedia - 2014\seo02.gif"/>
          <p:cNvPicPr>
            <a:picLocks noChangeAspect="1" noChangeArrowheads="1"/>
          </p:cNvPicPr>
          <p:nvPr/>
        </p:nvPicPr>
        <p:blipFill>
          <a:blip r:embed="rId2"/>
          <a:srcRect/>
          <a:stretch>
            <a:fillRect/>
          </a:stretch>
        </p:blipFill>
        <p:spPr bwMode="auto">
          <a:xfrm>
            <a:off x="2438400" y="228600"/>
            <a:ext cx="4724400" cy="65506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m\Desktop\SEO\dndipl9.png"/>
          <p:cNvPicPr>
            <a:picLocks noChangeAspect="1" noChangeArrowheads="1"/>
          </p:cNvPicPr>
          <p:nvPr/>
        </p:nvPicPr>
        <p:blipFill>
          <a:blip r:embed="rId2"/>
          <a:srcRect b="4619"/>
          <a:stretch>
            <a:fillRect/>
          </a:stretch>
        </p:blipFill>
        <p:spPr bwMode="auto">
          <a:xfrm>
            <a:off x="484717" y="381000"/>
            <a:ext cx="8202083" cy="5867400"/>
          </a:xfrm>
          <a:prstGeom prst="rect">
            <a:avLst/>
          </a:prstGeom>
          <a:noFill/>
        </p:spPr>
      </p:pic>
      <p:sp>
        <p:nvSpPr>
          <p:cNvPr id="4" name="Slide Number Placeholder 3"/>
          <p:cNvSpPr>
            <a:spLocks noGrp="1"/>
          </p:cNvSpPr>
          <p:nvPr>
            <p:ph type="sldNum" sz="quarter" idx="12"/>
          </p:nvPr>
        </p:nvSpPr>
        <p:spPr/>
        <p:txBody>
          <a:bodyPr/>
          <a:lstStyle/>
          <a:p>
            <a:fld id="{9BB1A910-9D44-4589-8763-95E0C55C07D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362200"/>
            <a:ext cx="7696200" cy="2308324"/>
          </a:xfrm>
          <a:prstGeom prst="rect">
            <a:avLst/>
          </a:prstGeom>
          <a:noFill/>
        </p:spPr>
        <p:txBody>
          <a:bodyPr wrap="square" rtlCol="0">
            <a:spAutoFit/>
          </a:bodyPr>
          <a:lstStyle/>
          <a:p>
            <a:r>
              <a:rPr lang="en-US" sz="2400" b="1" dirty="0" smtClean="0">
                <a:solidFill>
                  <a:srgbClr val="00B0F0"/>
                </a:solidFill>
              </a:rPr>
              <a:t>CONCLUSION  </a:t>
            </a:r>
          </a:p>
          <a:p>
            <a:r>
              <a:rPr lang="en-US" sz="2000" dirty="0" smtClean="0"/>
              <a:t>Reaching the Top of Search Engines, Getting Local Listing and Staying there is very crucial if you have an online store or generate business through Online Marketing.</a:t>
            </a:r>
          </a:p>
          <a:p>
            <a:endParaRPr lang="en-US" sz="2000" dirty="0" smtClean="0"/>
          </a:p>
          <a:p>
            <a:r>
              <a:rPr lang="en-US" sz="2000" b="1" dirty="0" smtClean="0">
                <a:solidFill>
                  <a:srgbClr val="FF0000"/>
                </a:solidFill>
              </a:rPr>
              <a:t>Feel free to discuss WEBSITE SEO requirement…</a:t>
            </a:r>
          </a:p>
          <a:p>
            <a:r>
              <a:rPr lang="en-US" sz="2000" b="1" dirty="0" smtClean="0">
                <a:solidFill>
                  <a:srgbClr val="FF0000"/>
                </a:solidFill>
              </a:rPr>
              <a:t>Call “</a:t>
            </a:r>
            <a:r>
              <a:rPr lang="en-US" sz="2000" b="1" dirty="0" err="1" smtClean="0">
                <a:solidFill>
                  <a:srgbClr val="FF0000"/>
                </a:solidFill>
              </a:rPr>
              <a:t>Sushant</a:t>
            </a:r>
            <a:r>
              <a:rPr lang="en-US" sz="2000" b="1" dirty="0" smtClean="0">
                <a:solidFill>
                  <a:srgbClr val="FF0000"/>
                </a:solidFill>
              </a:rPr>
              <a:t>” or “Ms. </a:t>
            </a:r>
            <a:r>
              <a:rPr lang="en-US" sz="2000" b="1" dirty="0" err="1" smtClean="0">
                <a:solidFill>
                  <a:srgbClr val="FF0000"/>
                </a:solidFill>
              </a:rPr>
              <a:t>Vijaya</a:t>
            </a:r>
            <a:r>
              <a:rPr lang="en-US" sz="2000" b="1" dirty="0" smtClean="0">
                <a:solidFill>
                  <a:srgbClr val="FF0000"/>
                </a:solidFill>
              </a:rPr>
              <a:t>”  at  +</a:t>
            </a:r>
            <a:r>
              <a:rPr lang="en-US" sz="2000" b="1" dirty="0" smtClean="0">
                <a:solidFill>
                  <a:srgbClr val="FF0000"/>
                </a:solidFill>
              </a:rPr>
              <a:t>91 - </a:t>
            </a:r>
            <a:r>
              <a:rPr lang="en-US" sz="2000" b="1" dirty="0" smtClean="0">
                <a:solidFill>
                  <a:srgbClr val="FF0000"/>
                </a:solidFill>
              </a:rPr>
              <a:t>9897493280</a:t>
            </a:r>
          </a:p>
        </p:txBody>
      </p:sp>
      <p:pic>
        <p:nvPicPr>
          <p:cNvPr id="5" name="Picture 2" descr="C:\Users\sam\Desktop\SEO\local-seo.jpg"/>
          <p:cNvPicPr>
            <a:picLocks noChangeAspect="1" noChangeArrowheads="1"/>
          </p:cNvPicPr>
          <p:nvPr/>
        </p:nvPicPr>
        <p:blipFill>
          <a:blip r:embed="rId2"/>
          <a:srcRect/>
          <a:stretch>
            <a:fillRect/>
          </a:stretch>
        </p:blipFill>
        <p:spPr bwMode="auto">
          <a:xfrm>
            <a:off x="914400" y="446406"/>
            <a:ext cx="2826773" cy="1460499"/>
          </a:xfrm>
          <a:prstGeom prst="rect">
            <a:avLst/>
          </a:prstGeom>
          <a:noFill/>
        </p:spPr>
      </p:pic>
      <p:pic>
        <p:nvPicPr>
          <p:cNvPr id="28674" name="Picture 2" descr="Top Best Hotels Resorts website design, high quality web design, hotel internet marketing, Digital Hospitality Services"/>
          <p:cNvPicPr>
            <a:picLocks noChangeAspect="1" noChangeArrowheads="1"/>
          </p:cNvPicPr>
          <p:nvPr/>
        </p:nvPicPr>
        <p:blipFill>
          <a:blip r:embed="rId3"/>
          <a:srcRect/>
          <a:stretch>
            <a:fillRect/>
          </a:stretch>
        </p:blipFill>
        <p:spPr bwMode="auto">
          <a:xfrm>
            <a:off x="4267200" y="457200"/>
            <a:ext cx="3810000" cy="1409701"/>
          </a:xfrm>
          <a:prstGeom prst="rect">
            <a:avLst/>
          </a:prstGeom>
          <a:noFill/>
        </p:spPr>
      </p:pic>
      <p:sp>
        <p:nvSpPr>
          <p:cNvPr id="10" name="Rectangle 9"/>
          <p:cNvSpPr/>
          <p:nvPr/>
        </p:nvSpPr>
        <p:spPr>
          <a:xfrm>
            <a:off x="2209800" y="5165823"/>
            <a:ext cx="5943600" cy="1200329"/>
          </a:xfrm>
          <a:prstGeom prst="rect">
            <a:avLst/>
          </a:prstGeom>
        </p:spPr>
        <p:txBody>
          <a:bodyPr wrap="square">
            <a:spAutoFit/>
          </a:bodyPr>
          <a:lstStyle/>
          <a:p>
            <a:r>
              <a:rPr lang="en-US" b="1" dirty="0" err="1" smtClean="0"/>
              <a:t>iMedia</a:t>
            </a:r>
            <a:r>
              <a:rPr lang="en-US" b="1" dirty="0" smtClean="0"/>
              <a:t> Ad Agency</a:t>
            </a:r>
            <a:br>
              <a:rPr lang="en-US" b="1" dirty="0" smtClean="0"/>
            </a:br>
            <a:r>
              <a:rPr lang="en-US" dirty="0" smtClean="0"/>
              <a:t>[</a:t>
            </a:r>
            <a:r>
              <a:rPr lang="en-US" dirty="0" smtClean="0"/>
              <a:t>M]  +91 </a:t>
            </a:r>
            <a:r>
              <a:rPr lang="en-US" dirty="0" smtClean="0"/>
              <a:t>7310639456</a:t>
            </a:r>
            <a:endParaRPr lang="en-US" dirty="0" smtClean="0"/>
          </a:p>
          <a:p>
            <a:r>
              <a:rPr lang="en-US" dirty="0" smtClean="0"/>
              <a:t>[E</a:t>
            </a:r>
            <a:r>
              <a:rPr lang="en-US" dirty="0" smtClean="0"/>
              <a:t>]    </a:t>
            </a:r>
            <a:r>
              <a:rPr lang="en-US" dirty="0" smtClean="0">
                <a:hlinkClick r:id="rId4"/>
              </a:rPr>
              <a:t>imediainfotech@gmail.com</a:t>
            </a:r>
            <a:endParaRPr lang="en-US" dirty="0" smtClean="0"/>
          </a:p>
          <a:p>
            <a:r>
              <a:rPr lang="en-US" dirty="0" smtClean="0"/>
              <a:t>[W] </a:t>
            </a:r>
            <a:r>
              <a:rPr lang="en-US" dirty="0" smtClean="0"/>
              <a:t> </a:t>
            </a:r>
            <a:r>
              <a:rPr lang="en-US" dirty="0" smtClean="0">
                <a:hlinkClick r:id="rId5"/>
              </a:rPr>
              <a:t>www.logo-company.in</a:t>
            </a:r>
            <a:r>
              <a:rPr lang="en-US" dirty="0" smtClean="0"/>
              <a:t>, </a:t>
            </a:r>
            <a:r>
              <a:rPr lang="en-US" dirty="0" smtClean="0">
                <a:hlinkClick r:id="rId6"/>
              </a:rPr>
              <a:t>www.kickstartwebsite.com</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4572000" cy="6032421"/>
          </a:xfrm>
          <a:prstGeom prst="rect">
            <a:avLst/>
          </a:prstGeom>
          <a:noFill/>
        </p:spPr>
        <p:txBody>
          <a:bodyPr wrap="square" rtlCol="0">
            <a:spAutoFit/>
          </a:bodyPr>
          <a:lstStyle/>
          <a:p>
            <a:r>
              <a:rPr lang="en-US" sz="2400" b="1" dirty="0">
                <a:solidFill>
                  <a:srgbClr val="00B0F0"/>
                </a:solidFill>
              </a:rPr>
              <a:t>SEARCH ENGINE OPTIMIZATION </a:t>
            </a:r>
            <a:endParaRPr lang="en-US" sz="2400" b="1" dirty="0" smtClean="0">
              <a:solidFill>
                <a:srgbClr val="00B0F0"/>
              </a:solidFill>
            </a:endParaRPr>
          </a:p>
          <a:p>
            <a:r>
              <a:rPr lang="en-US" sz="2400" b="1" dirty="0" smtClean="0">
                <a:solidFill>
                  <a:srgbClr val="00B0F0"/>
                </a:solidFill>
              </a:rPr>
              <a:t>– THE MOOLMANTRA</a:t>
            </a:r>
          </a:p>
          <a:p>
            <a:endParaRPr lang="en-US" sz="2000" dirty="0"/>
          </a:p>
          <a:p>
            <a:pPr marL="342900" indent="-342900">
              <a:buFont typeface="+mj-lt"/>
              <a:buAutoNum type="arabicPeriod"/>
            </a:pPr>
            <a:r>
              <a:rPr lang="en-US" sz="2000" dirty="0"/>
              <a:t>Search Engine Optimization is </a:t>
            </a:r>
            <a:r>
              <a:rPr lang="en-US" sz="2000" dirty="0">
                <a:solidFill>
                  <a:srgbClr val="FF0000"/>
                </a:solidFill>
              </a:rPr>
              <a:t>basically a strategy to rank websites high on search engines</a:t>
            </a:r>
            <a:r>
              <a:rPr lang="en-US" sz="2000" dirty="0"/>
              <a:t>. </a:t>
            </a:r>
            <a:r>
              <a:rPr lang="en-US" sz="2000" dirty="0" smtClean="0"/>
              <a:t/>
            </a:r>
            <a:br>
              <a:rPr lang="en-US" sz="2000" dirty="0" smtClean="0"/>
            </a:br>
            <a:endParaRPr lang="en-US" sz="2000" dirty="0"/>
          </a:p>
          <a:p>
            <a:pPr marL="342900" indent="-342900">
              <a:buFont typeface="+mj-lt"/>
              <a:buAutoNum type="arabicPeriod"/>
            </a:pPr>
            <a:r>
              <a:rPr lang="en-US" sz="2000" dirty="0" smtClean="0"/>
              <a:t>Search </a:t>
            </a:r>
            <a:r>
              <a:rPr lang="en-US" sz="2000" dirty="0"/>
              <a:t>Engine Optimization is also referred to as Internet Marketing, Internet Promotion, Search Engine Ranking, Search Engine Promotion, Search Engine Submission, Online Marketing, Online Advertising etc </a:t>
            </a:r>
            <a:r>
              <a:rPr lang="en-US" sz="2000" dirty="0" smtClean="0"/>
              <a:t/>
            </a:r>
            <a:br>
              <a:rPr lang="en-US" sz="2000" dirty="0" smtClean="0"/>
            </a:br>
            <a:endParaRPr lang="en-US" sz="2000" dirty="0"/>
          </a:p>
          <a:p>
            <a:pPr marL="342900" indent="-342900">
              <a:buFont typeface="+mj-lt"/>
              <a:buAutoNum type="arabicPeriod"/>
            </a:pPr>
            <a:r>
              <a:rPr lang="en-US" sz="2000" dirty="0" smtClean="0"/>
              <a:t>However, </a:t>
            </a:r>
            <a:r>
              <a:rPr lang="en-US" sz="2000" dirty="0"/>
              <a:t>the basis aim of all of </a:t>
            </a:r>
            <a:r>
              <a:rPr lang="en-US" sz="2000" dirty="0" smtClean="0"/>
              <a:t>them </a:t>
            </a:r>
            <a:r>
              <a:rPr lang="en-US" sz="2000" dirty="0"/>
              <a:t>is to achieve high ranking on SERP's </a:t>
            </a:r>
            <a:r>
              <a:rPr lang="en-US" sz="2000" dirty="0">
                <a:solidFill>
                  <a:srgbClr val="FF0000"/>
                </a:solidFill>
              </a:rPr>
              <a:t>[Search Engine Result Pages / Organic Listing] </a:t>
            </a:r>
          </a:p>
          <a:p>
            <a:endParaRPr lang="en-US" dirty="0"/>
          </a:p>
        </p:txBody>
      </p:sp>
      <p:sp>
        <p:nvSpPr>
          <p:cNvPr id="5" name="Slide Number Placeholder 4"/>
          <p:cNvSpPr>
            <a:spLocks noGrp="1"/>
          </p:cNvSpPr>
          <p:nvPr>
            <p:ph type="sldNum" sz="quarter" idx="12"/>
          </p:nvPr>
        </p:nvSpPr>
        <p:spPr/>
        <p:txBody>
          <a:bodyPr/>
          <a:lstStyle/>
          <a:p>
            <a:fld id="{9BB1A910-9D44-4589-8763-95E0C55C07D7}" type="slidenum">
              <a:rPr lang="en-US" smtClean="0"/>
              <a:pPr/>
              <a:t>3</a:t>
            </a:fld>
            <a:endParaRPr lang="en-US"/>
          </a:p>
        </p:txBody>
      </p:sp>
      <p:pic>
        <p:nvPicPr>
          <p:cNvPr id="24578" name="Picture 2" descr="http://www.freshlygroundproductions.com/wp-content/uploads/2012/07/seo.jpg"/>
          <p:cNvPicPr>
            <a:picLocks noChangeAspect="1" noChangeArrowheads="1"/>
          </p:cNvPicPr>
          <p:nvPr/>
        </p:nvPicPr>
        <p:blipFill>
          <a:blip r:embed="rId2" cstate="print"/>
          <a:srcRect l="13029" t="2374" r="16612"/>
          <a:stretch>
            <a:fillRect/>
          </a:stretch>
        </p:blipFill>
        <p:spPr bwMode="auto">
          <a:xfrm>
            <a:off x="5296366" y="2667000"/>
            <a:ext cx="3390434" cy="31337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BB1A910-9D44-4589-8763-95E0C55C07D7}" type="slidenum">
              <a:rPr lang="en-US" smtClean="0"/>
              <a:pPr/>
              <a:t>4</a:t>
            </a:fld>
            <a:endParaRPr lang="en-US"/>
          </a:p>
        </p:txBody>
      </p:sp>
      <p:pic>
        <p:nvPicPr>
          <p:cNvPr id="3074" name="Picture 2" descr="C:\Users\im\Desktop\seo - imedia - 2014\seo03.gif"/>
          <p:cNvPicPr>
            <a:picLocks noChangeAspect="1" noChangeArrowheads="1"/>
          </p:cNvPicPr>
          <p:nvPr/>
        </p:nvPicPr>
        <p:blipFill>
          <a:blip r:embed="rId2"/>
          <a:srcRect/>
          <a:stretch>
            <a:fillRect/>
          </a:stretch>
        </p:blipFill>
        <p:spPr bwMode="auto">
          <a:xfrm>
            <a:off x="900113" y="484188"/>
            <a:ext cx="6753225" cy="58959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5029200" cy="6124754"/>
          </a:xfrm>
          <a:prstGeom prst="rect">
            <a:avLst/>
          </a:prstGeom>
          <a:noFill/>
        </p:spPr>
        <p:txBody>
          <a:bodyPr wrap="square" rtlCol="0">
            <a:spAutoFit/>
          </a:bodyPr>
          <a:lstStyle/>
          <a:p>
            <a:r>
              <a:rPr lang="en-US" sz="2400" b="1" dirty="0" smtClean="0">
                <a:solidFill>
                  <a:srgbClr val="00B0F0"/>
                </a:solidFill>
              </a:rPr>
              <a:t>DO YOU REALLY NEED A SEO EXPERT ? </a:t>
            </a:r>
            <a:br>
              <a:rPr lang="en-US" sz="2400" b="1" dirty="0" smtClean="0">
                <a:solidFill>
                  <a:srgbClr val="00B0F0"/>
                </a:solidFill>
              </a:rPr>
            </a:br>
            <a:r>
              <a:rPr lang="en-US" sz="2400" b="1" dirty="0" smtClean="0">
                <a:solidFill>
                  <a:srgbClr val="00B0F0"/>
                </a:solidFill>
              </a:rPr>
              <a:t> </a:t>
            </a:r>
            <a:r>
              <a:rPr lang="en-US" sz="2400" b="1" dirty="0" smtClean="0">
                <a:solidFill>
                  <a:srgbClr val="FF0000"/>
                </a:solidFill>
              </a:rPr>
              <a:t>- </a:t>
            </a:r>
            <a:r>
              <a:rPr lang="en-US" sz="2400" dirty="0" smtClean="0">
                <a:solidFill>
                  <a:srgbClr val="FF0000"/>
                </a:solidFill>
              </a:rPr>
              <a:t>YES</a:t>
            </a:r>
          </a:p>
          <a:p>
            <a:endParaRPr lang="en-US" sz="2400" b="1" dirty="0" smtClean="0">
              <a:solidFill>
                <a:srgbClr val="00B0F0"/>
              </a:solidFill>
            </a:endParaRPr>
          </a:p>
          <a:p>
            <a:pPr marL="457200" indent="-457200">
              <a:buFont typeface="+mj-lt"/>
              <a:buAutoNum type="arabicPeriod"/>
            </a:pPr>
            <a:r>
              <a:rPr lang="en-US" sz="2000" dirty="0" smtClean="0"/>
              <a:t>If you website is not ranking higher.</a:t>
            </a:r>
            <a:br>
              <a:rPr lang="en-US" sz="2000" dirty="0" smtClean="0"/>
            </a:br>
            <a:endParaRPr lang="en-US" sz="2000" dirty="0" smtClean="0"/>
          </a:p>
          <a:p>
            <a:pPr marL="457200" indent="-457200">
              <a:buFont typeface="+mj-lt"/>
              <a:buAutoNum type="arabicPeriod"/>
            </a:pPr>
            <a:r>
              <a:rPr lang="en-US" sz="2000" dirty="0" smtClean="0"/>
              <a:t>If there are not enough visitors to your website</a:t>
            </a:r>
            <a:br>
              <a:rPr lang="en-US" sz="2000" dirty="0" smtClean="0"/>
            </a:br>
            <a:endParaRPr lang="en-US" sz="2000" dirty="0" smtClean="0"/>
          </a:p>
          <a:p>
            <a:pPr marL="457200" indent="-457200">
              <a:buFont typeface="+mj-lt"/>
              <a:buAutoNum type="arabicPeriod"/>
            </a:pPr>
            <a:r>
              <a:rPr lang="en-US" sz="2000" dirty="0" smtClean="0"/>
              <a:t>If your customers are not able to find you</a:t>
            </a:r>
            <a:br>
              <a:rPr lang="en-US" sz="2000" dirty="0" smtClean="0"/>
            </a:br>
            <a:endParaRPr lang="en-US" sz="2000" dirty="0" smtClean="0"/>
          </a:p>
          <a:p>
            <a:pPr marL="457200" indent="-457200">
              <a:buFont typeface="+mj-lt"/>
              <a:buAutoNum type="arabicPeriod"/>
            </a:pPr>
            <a:r>
              <a:rPr lang="en-US" sz="2000" dirty="0" smtClean="0"/>
              <a:t>If you are not driving enough sales from your website</a:t>
            </a:r>
            <a:br>
              <a:rPr lang="en-US" sz="2000" dirty="0" smtClean="0"/>
            </a:br>
            <a:endParaRPr lang="en-US" sz="2000" dirty="0" smtClean="0"/>
          </a:p>
          <a:p>
            <a:pPr marL="457200" indent="-457200">
              <a:buFont typeface="+mj-lt"/>
              <a:buAutoNum type="arabicPeriod"/>
            </a:pPr>
            <a:r>
              <a:rPr lang="en-US" sz="2000" dirty="0" smtClean="0"/>
              <a:t>If your competitors online presence is going up &amp; yours down</a:t>
            </a:r>
            <a:br>
              <a:rPr lang="en-US" sz="2000" dirty="0" smtClean="0"/>
            </a:br>
            <a:endParaRPr lang="en-US" sz="2000" dirty="0" smtClean="0"/>
          </a:p>
          <a:p>
            <a:pPr marL="457200" indent="-457200">
              <a:buFont typeface="+mj-lt"/>
              <a:buAutoNum type="arabicPeriod"/>
            </a:pPr>
            <a:r>
              <a:rPr lang="en-US" sz="2000" dirty="0" smtClean="0"/>
              <a:t>If you are really serious about rankings and sales, it is advisable to hire SEO Consultant. </a:t>
            </a:r>
          </a:p>
        </p:txBody>
      </p:sp>
      <p:sp>
        <p:nvSpPr>
          <p:cNvPr id="4" name="Slide Number Placeholder 3"/>
          <p:cNvSpPr>
            <a:spLocks noGrp="1"/>
          </p:cNvSpPr>
          <p:nvPr>
            <p:ph type="sldNum" sz="quarter" idx="12"/>
          </p:nvPr>
        </p:nvSpPr>
        <p:spPr/>
        <p:txBody>
          <a:bodyPr/>
          <a:lstStyle/>
          <a:p>
            <a:fld id="{9BB1A910-9D44-4589-8763-95E0C55C07D7}" type="slidenum">
              <a:rPr lang="en-US" smtClean="0"/>
              <a:pPr/>
              <a:t>5</a:t>
            </a:fld>
            <a:endParaRPr lang="en-US"/>
          </a:p>
        </p:txBody>
      </p:sp>
      <p:pic>
        <p:nvPicPr>
          <p:cNvPr id="6150" name="Picture 6" descr="https://addons.cdn.mozilla.net/img/uploads/previews/full/43/43695.png?modified=1331247702"/>
          <p:cNvPicPr>
            <a:picLocks noChangeAspect="1" noChangeArrowheads="1"/>
          </p:cNvPicPr>
          <p:nvPr/>
        </p:nvPicPr>
        <p:blipFill>
          <a:blip r:embed="rId2"/>
          <a:srcRect/>
          <a:stretch>
            <a:fillRect/>
          </a:stretch>
        </p:blipFill>
        <p:spPr bwMode="auto">
          <a:xfrm>
            <a:off x="5943600" y="3505200"/>
            <a:ext cx="2305050" cy="2990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7620000" cy="5755422"/>
          </a:xfrm>
          <a:prstGeom prst="rect">
            <a:avLst/>
          </a:prstGeom>
          <a:noFill/>
        </p:spPr>
        <p:txBody>
          <a:bodyPr wrap="square" rtlCol="0">
            <a:spAutoFit/>
          </a:bodyPr>
          <a:lstStyle/>
          <a:p>
            <a:r>
              <a:rPr lang="en-US" sz="2400" b="1" dirty="0" smtClean="0">
                <a:solidFill>
                  <a:srgbClr val="00B0F0"/>
                </a:solidFill>
              </a:rPr>
              <a:t>BENEFITS OF SEO IS AS UNDER:</a:t>
            </a:r>
            <a:br>
              <a:rPr lang="en-US" sz="2400" b="1" dirty="0" smtClean="0">
                <a:solidFill>
                  <a:srgbClr val="00B0F0"/>
                </a:solidFill>
              </a:rPr>
            </a:br>
            <a:endParaRPr lang="en-US" sz="2400" b="1" dirty="0" smtClean="0">
              <a:solidFill>
                <a:srgbClr val="00B0F0"/>
              </a:solidFill>
            </a:endParaRPr>
          </a:p>
          <a:p>
            <a:pPr marL="457200" indent="-457200">
              <a:buFont typeface="+mj-lt"/>
              <a:buAutoNum type="arabicPeriod"/>
            </a:pPr>
            <a:r>
              <a:rPr lang="en-US" sz="2000" dirty="0" smtClean="0"/>
              <a:t>SEO increases the number of visitors who are looking for your product or service, </a:t>
            </a:r>
            <a:r>
              <a:rPr lang="en-US" sz="2000" dirty="0" err="1" smtClean="0"/>
              <a:t>ie</a:t>
            </a:r>
            <a:r>
              <a:rPr lang="en-US" sz="2000" dirty="0" smtClean="0"/>
              <a:t> more and more Customers</a:t>
            </a:r>
          </a:p>
          <a:p>
            <a:pPr marL="457200" indent="-457200">
              <a:buFont typeface="+mj-lt"/>
              <a:buAutoNum type="arabicPeriod"/>
            </a:pPr>
            <a:r>
              <a:rPr lang="en-US" sz="2000" dirty="0" smtClean="0"/>
              <a:t>A promotion that never sleeps</a:t>
            </a:r>
          </a:p>
          <a:p>
            <a:pPr marL="457200" indent="-457200">
              <a:buFont typeface="+mj-lt"/>
              <a:buAutoNum type="arabicPeriod"/>
            </a:pPr>
            <a:r>
              <a:rPr lang="en-US" sz="2000" dirty="0" smtClean="0"/>
              <a:t>Increase your visibility</a:t>
            </a:r>
          </a:p>
          <a:p>
            <a:pPr marL="457200" indent="-457200">
              <a:buFont typeface="+mj-lt"/>
              <a:buAutoNum type="arabicPeriod"/>
            </a:pPr>
            <a:r>
              <a:rPr lang="en-US" sz="2000" dirty="0" smtClean="0"/>
              <a:t>High return on investment</a:t>
            </a:r>
          </a:p>
          <a:p>
            <a:pPr marL="457200" indent="-457200">
              <a:buFont typeface="+mj-lt"/>
              <a:buAutoNum type="arabicPeriod"/>
            </a:pPr>
            <a:r>
              <a:rPr lang="en-US" sz="2000" dirty="0" smtClean="0"/>
              <a:t>Higher sales - SEO has a proven record of improving sales figures</a:t>
            </a:r>
          </a:p>
          <a:p>
            <a:pPr marL="457200" indent="-457200">
              <a:buFont typeface="+mj-lt"/>
              <a:buAutoNum type="arabicPeriod"/>
            </a:pPr>
            <a:r>
              <a:rPr lang="en-US" sz="2000" dirty="0" smtClean="0"/>
              <a:t>Improve your website’s performance</a:t>
            </a:r>
            <a:endParaRPr lang="en-US" sz="2000" dirty="0"/>
          </a:p>
          <a:p>
            <a:pPr marL="457200" indent="-457200">
              <a:buFont typeface="+mj-lt"/>
              <a:buAutoNum type="arabicPeriod"/>
            </a:pPr>
            <a:r>
              <a:rPr lang="en-US" sz="2000" dirty="0" smtClean="0"/>
              <a:t>Definite Increase in Traffic</a:t>
            </a:r>
          </a:p>
          <a:p>
            <a:pPr marL="457200" indent="-457200">
              <a:buFont typeface="+mj-lt"/>
              <a:buAutoNum type="arabicPeriod"/>
            </a:pPr>
            <a:r>
              <a:rPr lang="en-US" sz="2000" dirty="0" smtClean="0"/>
              <a:t>Higher Brand Credibility, People Trust Google</a:t>
            </a:r>
          </a:p>
          <a:p>
            <a:pPr marL="457200" indent="-457200">
              <a:buFont typeface="+mj-lt"/>
              <a:buAutoNum type="arabicPeriod"/>
            </a:pPr>
            <a:r>
              <a:rPr lang="en-US" sz="2000" dirty="0" smtClean="0"/>
              <a:t>Better ROI (Return on Investment) Than Normal Ads</a:t>
            </a:r>
          </a:p>
          <a:p>
            <a:pPr marL="457200" indent="-457200">
              <a:buFont typeface="+mj-lt"/>
              <a:buAutoNum type="arabicPeriod"/>
            </a:pPr>
            <a:r>
              <a:rPr lang="en-US" sz="2000" dirty="0" smtClean="0"/>
              <a:t>Your Competitors Are Doing It</a:t>
            </a:r>
          </a:p>
          <a:p>
            <a:pPr marL="457200" indent="-457200">
              <a:buFont typeface="+mj-lt"/>
              <a:buAutoNum type="arabicPeriod"/>
            </a:pPr>
            <a:r>
              <a:rPr lang="en-US" sz="2000" dirty="0" smtClean="0"/>
              <a:t>The Results are Permanent</a:t>
            </a:r>
          </a:p>
          <a:p>
            <a:pPr marL="457200" indent="-457200"/>
            <a:r>
              <a:rPr lang="en-US" sz="2000" dirty="0" smtClean="0">
                <a:solidFill>
                  <a:srgbClr val="FF0000"/>
                </a:solidFill>
              </a:rPr>
              <a:t>	Unlike other traditional advertisements the affects of SEO are permanent. They don’t suddenly stop if you stop paying for them. Of course you will need a upkeep to maintain that top 1st spot ranking, but if you can get that top spot it retains for many months.</a:t>
            </a:r>
          </a:p>
        </p:txBody>
      </p:sp>
      <p:sp>
        <p:nvSpPr>
          <p:cNvPr id="4" name="Slide Number Placeholder 3"/>
          <p:cNvSpPr>
            <a:spLocks noGrp="1"/>
          </p:cNvSpPr>
          <p:nvPr>
            <p:ph type="sldNum" sz="quarter" idx="12"/>
          </p:nvPr>
        </p:nvSpPr>
        <p:spPr/>
        <p:txBody>
          <a:bodyPr/>
          <a:lstStyle/>
          <a:p>
            <a:fld id="{9BB1A910-9D44-4589-8763-95E0C55C07D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am\Desktop\SEO\seo-2.jpg"/>
          <p:cNvPicPr>
            <a:picLocks noChangeAspect="1" noChangeArrowheads="1"/>
          </p:cNvPicPr>
          <p:nvPr/>
        </p:nvPicPr>
        <p:blipFill>
          <a:blip r:embed="rId2"/>
          <a:srcRect/>
          <a:stretch>
            <a:fillRect/>
          </a:stretch>
        </p:blipFill>
        <p:spPr bwMode="auto">
          <a:xfrm>
            <a:off x="838200" y="995438"/>
            <a:ext cx="7772400" cy="4564742"/>
          </a:xfrm>
          <a:prstGeom prst="rect">
            <a:avLst/>
          </a:prstGeom>
          <a:noFill/>
        </p:spPr>
      </p:pic>
      <p:sp>
        <p:nvSpPr>
          <p:cNvPr id="8" name="Slide Number Placeholder 7"/>
          <p:cNvSpPr>
            <a:spLocks noGrp="1"/>
          </p:cNvSpPr>
          <p:nvPr>
            <p:ph type="sldNum" sz="quarter" idx="12"/>
          </p:nvPr>
        </p:nvSpPr>
        <p:spPr/>
        <p:txBody>
          <a:bodyPr/>
          <a:lstStyle/>
          <a:p>
            <a:fld id="{9BB1A910-9D44-4589-8763-95E0C55C07D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sam\Desktop\SEO\seo-process.jpeg"/>
          <p:cNvPicPr>
            <a:picLocks noChangeAspect="1" noChangeArrowheads="1"/>
          </p:cNvPicPr>
          <p:nvPr/>
        </p:nvPicPr>
        <p:blipFill>
          <a:blip r:embed="rId2"/>
          <a:srcRect/>
          <a:stretch>
            <a:fillRect/>
          </a:stretch>
        </p:blipFill>
        <p:spPr bwMode="auto">
          <a:xfrm>
            <a:off x="1447800" y="609600"/>
            <a:ext cx="6300995" cy="5782460"/>
          </a:xfrm>
          <a:prstGeom prst="rect">
            <a:avLst/>
          </a:prstGeom>
          <a:noFill/>
        </p:spPr>
      </p:pic>
      <p:sp>
        <p:nvSpPr>
          <p:cNvPr id="4" name="Slide Number Placeholder 3"/>
          <p:cNvSpPr>
            <a:spLocks noGrp="1"/>
          </p:cNvSpPr>
          <p:nvPr>
            <p:ph type="sldNum" sz="quarter" idx="12"/>
          </p:nvPr>
        </p:nvSpPr>
        <p:spPr/>
        <p:txBody>
          <a:bodyPr/>
          <a:lstStyle/>
          <a:p>
            <a:fld id="{9BB1A910-9D44-4589-8763-95E0C55C07D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B1A910-9D44-4589-8763-95E0C55C07D7}" type="slidenum">
              <a:rPr lang="en-US" smtClean="0"/>
              <a:pPr/>
              <a:t>9</a:t>
            </a:fld>
            <a:endParaRPr lang="en-US"/>
          </a:p>
        </p:txBody>
      </p:sp>
      <p:pic>
        <p:nvPicPr>
          <p:cNvPr id="12290" name="Picture 2" descr="http://searchengineland.com/figz/wp-content/seloads/2012/01/how-much-does-seo-cost1.jpg"/>
          <p:cNvPicPr>
            <a:picLocks noChangeAspect="1" noChangeArrowheads="1"/>
          </p:cNvPicPr>
          <p:nvPr/>
        </p:nvPicPr>
        <p:blipFill>
          <a:blip r:embed="rId2"/>
          <a:srcRect/>
          <a:stretch>
            <a:fillRect/>
          </a:stretch>
        </p:blipFill>
        <p:spPr bwMode="auto">
          <a:xfrm>
            <a:off x="1123607" y="2819400"/>
            <a:ext cx="7105993" cy="3505200"/>
          </a:xfrm>
          <a:prstGeom prst="rect">
            <a:avLst/>
          </a:prstGeom>
          <a:noFill/>
        </p:spPr>
      </p:pic>
      <p:pic>
        <p:nvPicPr>
          <p:cNvPr id="12292" name="Picture 4" descr="http://news.submitinme.com/images/SEO%20Costs%20Trend.jpg"/>
          <p:cNvPicPr>
            <a:picLocks noChangeAspect="1" noChangeArrowheads="1"/>
          </p:cNvPicPr>
          <p:nvPr/>
        </p:nvPicPr>
        <p:blipFill>
          <a:blip r:embed="rId3"/>
          <a:srcRect/>
          <a:stretch>
            <a:fillRect/>
          </a:stretch>
        </p:blipFill>
        <p:spPr bwMode="auto">
          <a:xfrm>
            <a:off x="2500745" y="403192"/>
            <a:ext cx="4357255" cy="23400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306</Words>
  <Application>Microsoft Office PowerPoint</Application>
  <PresentationFormat>On-screen Show (4:3)</PresentationFormat>
  <Paragraphs>140</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dc:creator>
  <cp:lastModifiedBy>im</cp:lastModifiedBy>
  <cp:revision>146</cp:revision>
  <dcterms:created xsi:type="dcterms:W3CDTF">2013-08-07T08:29:48Z</dcterms:created>
  <dcterms:modified xsi:type="dcterms:W3CDTF">2020-07-19T13:56:58Z</dcterms:modified>
</cp:coreProperties>
</file>